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1"/>
  </p:notesMasterIdLst>
  <p:handoutMasterIdLst>
    <p:handoutMasterId r:id="rId12"/>
  </p:handoutMasterIdLst>
  <p:sldIdLst>
    <p:sldId id="259" r:id="rId5"/>
    <p:sldId id="271" r:id="rId6"/>
    <p:sldId id="272" r:id="rId7"/>
    <p:sldId id="273" r:id="rId8"/>
    <p:sldId id="274" r:id="rId9"/>
    <p:sldId id="276" r:id="rId10"/>
  </p:sldIdLst>
  <p:sldSz cx="10058400" cy="7772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142"/>
    <a:srgbClr val="012169"/>
    <a:srgbClr val="F7DE8D"/>
    <a:srgbClr val="F7F48D"/>
    <a:srgbClr val="F2A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1" d="100"/>
          <a:sy n="71" d="100"/>
        </p:scale>
        <p:origin x="936" y="-252"/>
      </p:cViewPr>
      <p:guideLst>
        <p:guide orient="horz" pos="2448"/>
        <p:guide pos="31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ng, Tammie" userId="d6efc267-ec10-48f1-aab6-4df31f237d90" providerId="ADAL" clId="{AC74AEFB-86B3-46BE-BFB7-F28395A19579}"/>
    <pc:docChg chg="modSld">
      <pc:chgData name="Long, Tammie" userId="d6efc267-ec10-48f1-aab6-4df31f237d90" providerId="ADAL" clId="{AC74AEFB-86B3-46BE-BFB7-F28395A19579}" dt="2025-03-06T16:50:54.488" v="4" actId="20577"/>
      <pc:docMkLst>
        <pc:docMk/>
      </pc:docMkLst>
      <pc:sldChg chg="modSp mod">
        <pc:chgData name="Long, Tammie" userId="d6efc267-ec10-48f1-aab6-4df31f237d90" providerId="ADAL" clId="{AC74AEFB-86B3-46BE-BFB7-F28395A19579}" dt="2025-03-06T16:50:39.769" v="1" actId="14734"/>
        <pc:sldMkLst>
          <pc:docMk/>
          <pc:sldMk cId="1533459778" sldId="271"/>
        </pc:sldMkLst>
        <pc:graphicFrameChg chg="modGraphic">
          <ac:chgData name="Long, Tammie" userId="d6efc267-ec10-48f1-aab6-4df31f237d90" providerId="ADAL" clId="{AC74AEFB-86B3-46BE-BFB7-F28395A19579}" dt="2025-03-06T16:50:39.769" v="1" actId="14734"/>
          <ac:graphicFrameMkLst>
            <pc:docMk/>
            <pc:sldMk cId="1533459778" sldId="271"/>
            <ac:graphicFrameMk id="2" creationId="{FA8CC698-C909-8543-8613-A1DCA8FADE65}"/>
          </ac:graphicFrameMkLst>
        </pc:graphicFrameChg>
      </pc:sldChg>
      <pc:sldChg chg="modSp mod">
        <pc:chgData name="Long, Tammie" userId="d6efc267-ec10-48f1-aab6-4df31f237d90" providerId="ADAL" clId="{AC74AEFB-86B3-46BE-BFB7-F28395A19579}" dt="2025-03-06T16:50:54.488" v="4" actId="20577"/>
        <pc:sldMkLst>
          <pc:docMk/>
          <pc:sldMk cId="2373232161" sldId="272"/>
        </pc:sldMkLst>
        <pc:graphicFrameChg chg="modGraphic">
          <ac:chgData name="Long, Tammie" userId="d6efc267-ec10-48f1-aab6-4df31f237d90" providerId="ADAL" clId="{AC74AEFB-86B3-46BE-BFB7-F28395A19579}" dt="2025-03-06T16:50:54.488" v="4" actId="20577"/>
          <ac:graphicFrameMkLst>
            <pc:docMk/>
            <pc:sldMk cId="2373232161" sldId="272"/>
            <ac:graphicFrameMk id="2" creationId="{FA8CC698-C909-8543-8613-A1DCA8FADE65}"/>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C3309D3-5A41-0C13-16CA-B66E5DF4A19D}"/>
              </a:ext>
            </a:extLst>
          </p:cNvPr>
          <p:cNvSpPr>
            <a:spLocks noGrp="1"/>
          </p:cNvSpPr>
          <p:nvPr>
            <p:ph type="hdr" sz="quarter"/>
          </p:nvPr>
        </p:nvSpPr>
        <p:spPr>
          <a:xfrm>
            <a:off x="0" y="0"/>
            <a:ext cx="3037840" cy="466435"/>
          </a:xfrm>
          <a:prstGeom prst="rect">
            <a:avLst/>
          </a:prstGeom>
        </p:spPr>
        <p:txBody>
          <a:bodyPr vert="horz" lIns="92757" tIns="46378" rIns="92757" bIns="46378" rtlCol="0"/>
          <a:lstStyle>
            <a:lvl1pPr algn="l">
              <a:defRPr sz="1200"/>
            </a:lvl1pPr>
          </a:lstStyle>
          <a:p>
            <a:endParaRPr lang="en-US"/>
          </a:p>
        </p:txBody>
      </p:sp>
      <p:sp>
        <p:nvSpPr>
          <p:cNvPr id="3" name="Date Placeholder 2">
            <a:extLst>
              <a:ext uri="{FF2B5EF4-FFF2-40B4-BE49-F238E27FC236}">
                <a16:creationId xmlns:a16="http://schemas.microsoft.com/office/drawing/2014/main" id="{CBA58514-8479-46F7-DF42-A544BE416A84}"/>
              </a:ext>
            </a:extLst>
          </p:cNvPr>
          <p:cNvSpPr>
            <a:spLocks noGrp="1"/>
          </p:cNvSpPr>
          <p:nvPr>
            <p:ph type="dt" sz="quarter" idx="1"/>
          </p:nvPr>
        </p:nvSpPr>
        <p:spPr>
          <a:xfrm>
            <a:off x="3970938" y="0"/>
            <a:ext cx="3037840" cy="466435"/>
          </a:xfrm>
          <a:prstGeom prst="rect">
            <a:avLst/>
          </a:prstGeom>
        </p:spPr>
        <p:txBody>
          <a:bodyPr vert="horz" lIns="92757" tIns="46378" rIns="92757" bIns="46378" rtlCol="0"/>
          <a:lstStyle>
            <a:lvl1pPr algn="r">
              <a:defRPr sz="1200"/>
            </a:lvl1pPr>
          </a:lstStyle>
          <a:p>
            <a:fld id="{57717881-27B6-466B-A471-6E74ABFD5AA8}" type="datetimeFigureOut">
              <a:rPr lang="en-US" smtClean="0"/>
              <a:t>3/6/2025</a:t>
            </a:fld>
            <a:endParaRPr lang="en-US"/>
          </a:p>
        </p:txBody>
      </p:sp>
      <p:sp>
        <p:nvSpPr>
          <p:cNvPr id="4" name="Footer Placeholder 3">
            <a:extLst>
              <a:ext uri="{FF2B5EF4-FFF2-40B4-BE49-F238E27FC236}">
                <a16:creationId xmlns:a16="http://schemas.microsoft.com/office/drawing/2014/main" id="{AB965712-5A70-E6EB-6302-6F138D2C2BB5}"/>
              </a:ext>
            </a:extLst>
          </p:cNvPr>
          <p:cNvSpPr>
            <a:spLocks noGrp="1"/>
          </p:cNvSpPr>
          <p:nvPr>
            <p:ph type="ftr" sz="quarter" idx="2"/>
          </p:nvPr>
        </p:nvSpPr>
        <p:spPr>
          <a:xfrm>
            <a:off x="0" y="8829967"/>
            <a:ext cx="3037840" cy="466434"/>
          </a:xfrm>
          <a:prstGeom prst="rect">
            <a:avLst/>
          </a:prstGeom>
        </p:spPr>
        <p:txBody>
          <a:bodyPr vert="horz" lIns="92757" tIns="46378" rIns="92757" bIns="46378"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FA6251B-61C7-13D5-5BD5-3B86E855FE99}"/>
              </a:ext>
            </a:extLst>
          </p:cNvPr>
          <p:cNvSpPr>
            <a:spLocks noGrp="1"/>
          </p:cNvSpPr>
          <p:nvPr>
            <p:ph type="sldNum" sz="quarter" idx="3"/>
          </p:nvPr>
        </p:nvSpPr>
        <p:spPr>
          <a:xfrm>
            <a:off x="3970938" y="8829967"/>
            <a:ext cx="3037840" cy="466434"/>
          </a:xfrm>
          <a:prstGeom prst="rect">
            <a:avLst/>
          </a:prstGeom>
        </p:spPr>
        <p:txBody>
          <a:bodyPr vert="horz" lIns="92757" tIns="46378" rIns="92757" bIns="46378" rtlCol="0" anchor="b"/>
          <a:lstStyle>
            <a:lvl1pPr algn="r">
              <a:defRPr sz="1200"/>
            </a:lvl1pPr>
          </a:lstStyle>
          <a:p>
            <a:fld id="{D141036E-69FD-49E0-9E25-4AA19FA9B1FF}" type="slidenum">
              <a:rPr lang="en-US" smtClean="0"/>
              <a:t>‹#›</a:t>
            </a:fld>
            <a:endParaRPr lang="en-US"/>
          </a:p>
        </p:txBody>
      </p:sp>
    </p:spTree>
    <p:extLst>
      <p:ext uri="{BB962C8B-B14F-4D97-AF65-F5344CB8AC3E}">
        <p14:creationId xmlns:p14="http://schemas.microsoft.com/office/powerpoint/2010/main" val="2197745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757" tIns="46378" rIns="92757" bIns="46378" rtlCol="0"/>
          <a:lstStyle>
            <a:lvl1pPr algn="l">
              <a:defRPr sz="1200" b="0" i="0">
                <a:latin typeface="Arial Narrow" panose="020B0604020202020204" pitchFamily="34" charset="0"/>
              </a:defRPr>
            </a:lvl1pPr>
          </a:lstStyle>
          <a:p>
            <a:endParaRPr lang="en-US"/>
          </a:p>
        </p:txBody>
      </p:sp>
      <p:sp>
        <p:nvSpPr>
          <p:cNvPr id="3" name="Date Placeholder 2"/>
          <p:cNvSpPr>
            <a:spLocks noGrp="1"/>
          </p:cNvSpPr>
          <p:nvPr>
            <p:ph type="dt" idx="1"/>
          </p:nvPr>
        </p:nvSpPr>
        <p:spPr>
          <a:xfrm>
            <a:off x="3970938" y="0"/>
            <a:ext cx="3037840" cy="466435"/>
          </a:xfrm>
          <a:prstGeom prst="rect">
            <a:avLst/>
          </a:prstGeom>
        </p:spPr>
        <p:txBody>
          <a:bodyPr vert="horz" lIns="92757" tIns="46378" rIns="92757" bIns="46378" rtlCol="0"/>
          <a:lstStyle>
            <a:lvl1pPr algn="r">
              <a:defRPr sz="1200" b="0" i="0">
                <a:latin typeface="Arial Narrow" panose="020B0604020202020204" pitchFamily="34" charset="0"/>
              </a:defRPr>
            </a:lvl1pPr>
          </a:lstStyle>
          <a:p>
            <a:fld id="{D8ECF628-93F2-0D48-8D11-DE235AEA80A1}" type="datetimeFigureOut">
              <a:rPr lang="en-US" smtClean="0"/>
              <a:pPr/>
              <a:t>3/6/2025</a:t>
            </a:fld>
            <a:endParaRPr lang="en-US"/>
          </a:p>
        </p:txBody>
      </p:sp>
      <p:sp>
        <p:nvSpPr>
          <p:cNvPr id="4" name="Slide Image Placeholder 3"/>
          <p:cNvSpPr>
            <a:spLocks noGrp="1" noRot="1" noChangeAspect="1"/>
          </p:cNvSpPr>
          <p:nvPr>
            <p:ph type="sldImg" idx="2"/>
          </p:nvPr>
        </p:nvSpPr>
        <p:spPr>
          <a:xfrm>
            <a:off x="1476375" y="1162050"/>
            <a:ext cx="4057650" cy="3136900"/>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2757" tIns="46378" rIns="92757" bIns="463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2757" tIns="46378" rIns="92757" bIns="46378" rtlCol="0" anchor="b"/>
          <a:lstStyle>
            <a:lvl1pPr algn="l">
              <a:defRPr sz="1200" b="0" i="0">
                <a:latin typeface="Arial Narrow" panose="020B0604020202020204" pitchFamily="34" charset="0"/>
              </a:defRPr>
            </a:lvl1pPr>
          </a:lstStyle>
          <a:p>
            <a:endParaRPr lang="en-US"/>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2757" tIns="46378" rIns="92757" bIns="46378" rtlCol="0" anchor="b"/>
          <a:lstStyle>
            <a:lvl1pPr algn="r">
              <a:defRPr sz="1200" b="0" i="0">
                <a:latin typeface="Arial Narrow" panose="020B0604020202020204" pitchFamily="34" charset="0"/>
              </a:defRPr>
            </a:lvl1pPr>
          </a:lstStyle>
          <a:p>
            <a:fld id="{38EAFA11-5002-E24C-8EEA-0A6DD88018F2}" type="slidenum">
              <a:rPr lang="en-US" smtClean="0"/>
              <a:pPr/>
              <a:t>‹#›</a:t>
            </a:fld>
            <a:endParaRPr lang="en-US"/>
          </a:p>
        </p:txBody>
      </p:sp>
    </p:spTree>
    <p:extLst>
      <p:ext uri="{BB962C8B-B14F-4D97-AF65-F5344CB8AC3E}">
        <p14:creationId xmlns:p14="http://schemas.microsoft.com/office/powerpoint/2010/main" val="1384259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Narrow" panose="020B0604020202020204" pitchFamily="34" charset="0"/>
        <a:ea typeface="+mn-ea"/>
        <a:cs typeface="+mn-cs"/>
      </a:defRPr>
    </a:lvl1pPr>
    <a:lvl2pPr marL="457200" algn="l" defTabSz="914400" rtl="0" eaLnBrk="1" latinLnBrk="0" hangingPunct="1">
      <a:defRPr sz="1200" b="0" i="0" kern="1200">
        <a:solidFill>
          <a:schemeClr val="tx1"/>
        </a:solidFill>
        <a:latin typeface="Arial Narrow" panose="020B0604020202020204" pitchFamily="34" charset="0"/>
        <a:ea typeface="+mn-ea"/>
        <a:cs typeface="+mn-cs"/>
      </a:defRPr>
    </a:lvl2pPr>
    <a:lvl3pPr marL="914400" algn="l" defTabSz="914400" rtl="0" eaLnBrk="1" latinLnBrk="0" hangingPunct="1">
      <a:defRPr sz="1200" b="0" i="0" kern="1200">
        <a:solidFill>
          <a:schemeClr val="tx1"/>
        </a:solidFill>
        <a:latin typeface="Arial Narrow" panose="020B0604020202020204" pitchFamily="34" charset="0"/>
        <a:ea typeface="+mn-ea"/>
        <a:cs typeface="+mn-cs"/>
      </a:defRPr>
    </a:lvl3pPr>
    <a:lvl4pPr marL="1371600" algn="l" defTabSz="914400" rtl="0" eaLnBrk="1" latinLnBrk="0" hangingPunct="1">
      <a:defRPr sz="1200" b="0" i="0" kern="1200">
        <a:solidFill>
          <a:schemeClr val="tx1"/>
        </a:solidFill>
        <a:latin typeface="Arial Narrow" panose="020B0604020202020204" pitchFamily="34" charset="0"/>
        <a:ea typeface="+mn-ea"/>
        <a:cs typeface="+mn-cs"/>
      </a:defRPr>
    </a:lvl4pPr>
    <a:lvl5pPr marL="1828800" algn="l" defTabSz="914400" rtl="0" eaLnBrk="1" latinLnBrk="0" hangingPunct="1">
      <a:defRPr sz="1200" b="0" i="0" kern="1200">
        <a:solidFill>
          <a:schemeClr val="tx1"/>
        </a:solidFill>
        <a:latin typeface="Arial Narrow"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mparison (caption)">
    <p:spTree>
      <p:nvGrpSpPr>
        <p:cNvPr id="1" name=""/>
        <p:cNvGrpSpPr/>
        <p:nvPr/>
      </p:nvGrpSpPr>
      <p:grpSpPr>
        <a:xfrm>
          <a:off x="0" y="0"/>
          <a:ext cx="0" cy="0"/>
          <a:chOff x="0" y="0"/>
          <a:chExt cx="0" cy="0"/>
        </a:xfrm>
      </p:grpSpPr>
      <p:sp>
        <p:nvSpPr>
          <p:cNvPr id="2" name="Title 1"/>
          <p:cNvSpPr>
            <a:spLocks noGrp="1"/>
          </p:cNvSpPr>
          <p:nvPr>
            <p:ph type="title"/>
          </p:nvPr>
        </p:nvSpPr>
        <p:spPr>
          <a:xfrm>
            <a:off x="312516" y="268274"/>
            <a:ext cx="9433368" cy="373268"/>
          </a:xfrm>
        </p:spPr>
        <p:txBody>
          <a:bodyPr>
            <a:normAutofit/>
          </a:bodyPr>
          <a:lstStyle>
            <a:lvl1pPr algn="ctr">
              <a:defRPr sz="1800">
                <a:solidFill>
                  <a:srgbClr val="012169"/>
                </a:solidFill>
              </a:defRPr>
            </a:lvl1pPr>
          </a:lstStyle>
          <a:p>
            <a:r>
              <a:rPr lang="en-US"/>
              <a:t>Click to edit Master title style</a:t>
            </a:r>
          </a:p>
        </p:txBody>
      </p:sp>
    </p:spTree>
    <p:extLst>
      <p:ext uri="{BB962C8B-B14F-4D97-AF65-F5344CB8AC3E}">
        <p14:creationId xmlns:p14="http://schemas.microsoft.com/office/powerpoint/2010/main" val="501444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Alternate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257300" y="1272012"/>
            <a:ext cx="7543800" cy="2705946"/>
          </a:xfrm>
        </p:spPr>
        <p:txBody>
          <a:bodyPr anchor="b">
            <a:normAutofit/>
          </a:bodyPr>
          <a:lstStyle>
            <a:lvl1pPr algn="ctr">
              <a:defRPr sz="3252" b="0" i="0">
                <a:latin typeface="Futura Condensed Medium" panose="020B0602020204020303" pitchFamily="34" charset="-79"/>
                <a:cs typeface="Futura Condensed Medium" panose="020B0602020204020303" pitchFamily="34" charset="-79"/>
              </a:defRPr>
            </a:lvl1pPr>
          </a:lstStyle>
          <a:p>
            <a:r>
              <a:rPr lang="en-US"/>
              <a:t>TITLE</a:t>
            </a:r>
          </a:p>
        </p:txBody>
      </p:sp>
      <p:sp>
        <p:nvSpPr>
          <p:cNvPr id="3" name="Subtitle 2"/>
          <p:cNvSpPr>
            <a:spLocks noGrp="1"/>
          </p:cNvSpPr>
          <p:nvPr>
            <p:ph type="subTitle" idx="1" hasCustomPrompt="1"/>
          </p:nvPr>
        </p:nvSpPr>
        <p:spPr>
          <a:xfrm>
            <a:off x="1257300" y="4082310"/>
            <a:ext cx="7543800" cy="1876530"/>
          </a:xfrm>
        </p:spPr>
        <p:txBody>
          <a:bodyPr>
            <a:normAutofit/>
          </a:bodyPr>
          <a:lstStyle>
            <a:lvl1pPr marL="0" indent="0" algn="ctr">
              <a:buNone/>
              <a:defRPr sz="788" b="0" i="0">
                <a:latin typeface="Times" pitchFamily="2" charset="0"/>
                <a:cs typeface="Arial Narrow" panose="020B0604020202020204" pitchFamily="34" charset="0"/>
              </a:defRPr>
            </a:lvl1pPr>
            <a:lvl2pPr marL="225204" indent="0" algn="ctr">
              <a:buNone/>
              <a:defRPr sz="985"/>
            </a:lvl2pPr>
            <a:lvl3pPr marL="450408" indent="0" algn="ctr">
              <a:buNone/>
              <a:defRPr sz="887"/>
            </a:lvl3pPr>
            <a:lvl4pPr marL="675613" indent="0" algn="ctr">
              <a:buNone/>
              <a:defRPr sz="788"/>
            </a:lvl4pPr>
            <a:lvl5pPr marL="900816" indent="0" algn="ctr">
              <a:buNone/>
              <a:defRPr sz="788"/>
            </a:lvl5pPr>
            <a:lvl6pPr marL="1126019" indent="0" algn="ctr">
              <a:buNone/>
              <a:defRPr sz="788"/>
            </a:lvl6pPr>
            <a:lvl7pPr marL="1351224" indent="0" algn="ctr">
              <a:buNone/>
              <a:defRPr sz="788"/>
            </a:lvl7pPr>
            <a:lvl8pPr marL="1576428" indent="0" algn="ctr">
              <a:buNone/>
              <a:defRPr sz="788"/>
            </a:lvl8pPr>
            <a:lvl9pPr marL="1801632" indent="0" algn="ctr">
              <a:buNone/>
              <a:defRPr sz="788"/>
            </a:lvl9pPr>
          </a:lstStyle>
          <a:p>
            <a:r>
              <a:rPr lang="en-US"/>
              <a:t>SUBTITLE GOES HERE</a:t>
            </a:r>
          </a:p>
        </p:txBody>
      </p:sp>
      <p:sp>
        <p:nvSpPr>
          <p:cNvPr id="5" name="Footer Placeholder 4"/>
          <p:cNvSpPr>
            <a:spLocks noGrp="1"/>
          </p:cNvSpPr>
          <p:nvPr>
            <p:ph type="ftr" sz="quarter" idx="11"/>
          </p:nvPr>
        </p:nvSpPr>
        <p:spPr>
          <a:xfrm>
            <a:off x="3331846" y="7203865"/>
            <a:ext cx="3394710" cy="413809"/>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2355853-B1FE-444F-BCB4-56D4CABB7A81}" type="slidenum">
              <a:rPr lang="en-US" smtClean="0"/>
              <a:pPr/>
              <a:t>‹#›</a:t>
            </a:fld>
            <a:endParaRPr lang="en-US"/>
          </a:p>
        </p:txBody>
      </p:sp>
    </p:spTree>
    <p:extLst>
      <p:ext uri="{BB962C8B-B14F-4D97-AF65-F5344CB8AC3E}">
        <p14:creationId xmlns:p14="http://schemas.microsoft.com/office/powerpoint/2010/main" val="3361398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7" y="518160"/>
            <a:ext cx="3244095" cy="1813560"/>
          </a:xfrm>
        </p:spPr>
        <p:txBody>
          <a:bodyPr anchor="b"/>
          <a:lstStyle>
            <a:lvl1pPr>
              <a:defRPr sz="1576"/>
            </a:lvl1pPr>
          </a:lstStyle>
          <a:p>
            <a:r>
              <a:rPr lang="en-US"/>
              <a:t>Click to edit Master title style</a:t>
            </a:r>
          </a:p>
        </p:txBody>
      </p:sp>
      <p:sp>
        <p:nvSpPr>
          <p:cNvPr id="3" name="Content Placeholder 2"/>
          <p:cNvSpPr>
            <a:spLocks noGrp="1"/>
          </p:cNvSpPr>
          <p:nvPr>
            <p:ph idx="1"/>
          </p:nvPr>
        </p:nvSpPr>
        <p:spPr>
          <a:xfrm>
            <a:off x="4276129" y="1119084"/>
            <a:ext cx="5092066" cy="5523441"/>
          </a:xfrm>
        </p:spPr>
        <p:txBody>
          <a:bodyPr/>
          <a:lstStyle>
            <a:lvl1pPr>
              <a:defRPr sz="1576"/>
            </a:lvl1pPr>
            <a:lvl2pPr>
              <a:defRPr sz="1379"/>
            </a:lvl2pPr>
            <a:lvl3pPr>
              <a:defRPr sz="1182"/>
            </a:lvl3pPr>
            <a:lvl4pPr>
              <a:defRPr sz="985"/>
            </a:lvl4pPr>
            <a:lvl5pPr>
              <a:defRPr sz="985"/>
            </a:lvl5pPr>
            <a:lvl6pPr>
              <a:defRPr sz="985"/>
            </a:lvl6pPr>
            <a:lvl7pPr>
              <a:defRPr sz="985"/>
            </a:lvl7pPr>
            <a:lvl8pPr>
              <a:defRPr sz="985"/>
            </a:lvl8pPr>
            <a:lvl9pPr>
              <a:defRPr sz="98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92827" y="2331720"/>
            <a:ext cx="3244095" cy="4319800"/>
          </a:xfrm>
        </p:spPr>
        <p:txBody>
          <a:bodyPr/>
          <a:lstStyle>
            <a:lvl1pPr marL="0" indent="0">
              <a:buNone/>
              <a:defRPr sz="788"/>
            </a:lvl1pPr>
            <a:lvl2pPr marL="225204" indent="0">
              <a:buNone/>
              <a:defRPr sz="690"/>
            </a:lvl2pPr>
            <a:lvl3pPr marL="450408" indent="0">
              <a:buNone/>
              <a:defRPr sz="591"/>
            </a:lvl3pPr>
            <a:lvl4pPr marL="675613" indent="0">
              <a:buNone/>
              <a:defRPr sz="493"/>
            </a:lvl4pPr>
            <a:lvl5pPr marL="900816" indent="0">
              <a:buNone/>
              <a:defRPr sz="493"/>
            </a:lvl5pPr>
            <a:lvl6pPr marL="1126019" indent="0">
              <a:buNone/>
              <a:defRPr sz="493"/>
            </a:lvl6pPr>
            <a:lvl7pPr marL="1351224" indent="0">
              <a:buNone/>
              <a:defRPr sz="493"/>
            </a:lvl7pPr>
            <a:lvl8pPr marL="1576428" indent="0">
              <a:buNone/>
              <a:defRPr sz="493"/>
            </a:lvl8pPr>
            <a:lvl9pPr marL="1801632" indent="0">
              <a:buNone/>
              <a:defRPr sz="493"/>
            </a:lvl9pPr>
          </a:lstStyle>
          <a:p>
            <a:pPr lvl="0"/>
            <a:r>
              <a:rPr lang="en-US"/>
              <a:t>Click to edit Master text styles</a:t>
            </a:r>
          </a:p>
        </p:txBody>
      </p:sp>
      <p:sp>
        <p:nvSpPr>
          <p:cNvPr id="6" name="Footer Placeholder 5"/>
          <p:cNvSpPr>
            <a:spLocks noGrp="1"/>
          </p:cNvSpPr>
          <p:nvPr>
            <p:ph type="ftr" sz="quarter" idx="11"/>
          </p:nvPr>
        </p:nvSpPr>
        <p:spPr>
          <a:xfrm>
            <a:off x="3331846" y="7203865"/>
            <a:ext cx="3394710" cy="413809"/>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12355853-B1FE-444F-BCB4-56D4CABB7A81}" type="slidenum">
              <a:rPr lang="en-US" smtClean="0"/>
              <a:t>‹#›</a:t>
            </a:fld>
            <a:endParaRPr lang="en-US"/>
          </a:p>
        </p:txBody>
      </p:sp>
    </p:spTree>
    <p:extLst>
      <p:ext uri="{BB962C8B-B14F-4D97-AF65-F5344CB8AC3E}">
        <p14:creationId xmlns:p14="http://schemas.microsoft.com/office/powerpoint/2010/main" val="43746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331846" y="7203865"/>
            <a:ext cx="3394710" cy="413809"/>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12355853-B1FE-444F-BCB4-56D4CABB7A81}" type="slidenum">
              <a:rPr lang="en-US" smtClean="0"/>
              <a:pPr/>
              <a:t>‹#›</a:t>
            </a:fld>
            <a:endParaRPr lang="en-US"/>
          </a:p>
        </p:txBody>
      </p:sp>
    </p:spTree>
    <p:extLst>
      <p:ext uri="{BB962C8B-B14F-4D97-AF65-F5344CB8AC3E}">
        <p14:creationId xmlns:p14="http://schemas.microsoft.com/office/powerpoint/2010/main" val="1788856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6" y="413810"/>
            <a:ext cx="8675370" cy="150230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91516"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7103746" y="7203865"/>
            <a:ext cx="2263140" cy="413809"/>
          </a:xfrm>
          <a:prstGeom prst="rect">
            <a:avLst/>
          </a:prstGeom>
        </p:spPr>
        <p:txBody>
          <a:bodyPr vert="horz" lIns="91440" tIns="45720" rIns="91440" bIns="45720" rtlCol="0" anchor="ctr"/>
          <a:lstStyle>
            <a:lvl1pPr algn="r">
              <a:defRPr sz="591" b="0" i="0">
                <a:solidFill>
                  <a:schemeClr val="tx1">
                    <a:tint val="75000"/>
                  </a:schemeClr>
                </a:solidFill>
                <a:latin typeface="Arial Narrow" panose="020B0604020202020204" pitchFamily="34" charset="0"/>
              </a:defRPr>
            </a:lvl1pPr>
          </a:lstStyle>
          <a:p>
            <a:fld id="{12355853-B1FE-444F-BCB4-56D4CABB7A81}" type="slidenum">
              <a:rPr lang="en-US" smtClean="0"/>
              <a:pPr/>
              <a:t>‹#›</a:t>
            </a:fld>
            <a:endParaRPr lang="en-US"/>
          </a:p>
        </p:txBody>
      </p:sp>
      <p:sp>
        <p:nvSpPr>
          <p:cNvPr id="7" name="Rectangle 6"/>
          <p:cNvSpPr/>
          <p:nvPr userDrawn="1"/>
        </p:nvSpPr>
        <p:spPr>
          <a:xfrm>
            <a:off x="0" y="7677645"/>
            <a:ext cx="10058400" cy="117909"/>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65" b="0" i="0">
              <a:latin typeface="Arial Narrow" panose="020B0604020202020204" pitchFamily="34" charset="0"/>
            </a:endParaRPr>
          </a:p>
        </p:txBody>
      </p:sp>
      <p:pic>
        <p:nvPicPr>
          <p:cNvPr id="9" name="Picture 8">
            <a:extLst>
              <a:ext uri="{FF2B5EF4-FFF2-40B4-BE49-F238E27FC236}">
                <a16:creationId xmlns:a16="http://schemas.microsoft.com/office/drawing/2014/main" id="{C1C6DD5B-DCC2-744F-B01C-3DB110386D52}"/>
              </a:ext>
            </a:extLst>
          </p:cNvPr>
          <p:cNvPicPr>
            <a:picLocks noChangeAspect="1"/>
          </p:cNvPicPr>
          <p:nvPr userDrawn="1"/>
        </p:nvPicPr>
        <p:blipFill>
          <a:blip r:embed="rId6"/>
          <a:srcRect/>
          <a:stretch/>
        </p:blipFill>
        <p:spPr>
          <a:xfrm>
            <a:off x="4337657" y="7169202"/>
            <a:ext cx="1383086" cy="478457"/>
          </a:xfrm>
          <a:prstGeom prst="rect">
            <a:avLst/>
          </a:prstGeom>
        </p:spPr>
      </p:pic>
    </p:spTree>
    <p:extLst>
      <p:ext uri="{BB962C8B-B14F-4D97-AF65-F5344CB8AC3E}">
        <p14:creationId xmlns:p14="http://schemas.microsoft.com/office/powerpoint/2010/main" val="2842480496"/>
      </p:ext>
    </p:extLst>
  </p:cSld>
  <p:clrMap bg1="lt1" tx1="dk1" bg2="lt2" tx2="dk2" accent1="accent1" accent2="accent2" accent3="accent3" accent4="accent4" accent5="accent5" accent6="accent6" hlink="hlink" folHlink="folHlink"/>
  <p:sldLayoutIdLst>
    <p:sldLayoutId id="2147483685" r:id="rId1"/>
    <p:sldLayoutId id="2147483681" r:id="rId2"/>
    <p:sldLayoutId id="2147483688" r:id="rId3"/>
    <p:sldLayoutId id="2147483687" r:id="rId4"/>
  </p:sldLayoutIdLst>
  <p:txStyles>
    <p:titleStyle>
      <a:lvl1pPr algn="l" defTabSz="450408" rtl="0" eaLnBrk="1" latinLnBrk="0" hangingPunct="1">
        <a:lnSpc>
          <a:spcPct val="90000"/>
        </a:lnSpc>
        <a:spcBef>
          <a:spcPct val="0"/>
        </a:spcBef>
        <a:buNone/>
        <a:defRPr sz="2167" b="1" i="0" kern="1200">
          <a:solidFill>
            <a:srgbClr val="454142"/>
          </a:solidFill>
          <a:latin typeface="Arial Narrow" panose="020B0604020202020204" pitchFamily="34" charset="0"/>
          <a:ea typeface="+mj-ea"/>
          <a:cs typeface="Arial Narrow" panose="020B0604020202020204" pitchFamily="34" charset="0"/>
        </a:defRPr>
      </a:lvl1pPr>
    </p:titleStyle>
    <p:bodyStyle>
      <a:lvl1pPr marL="112602" indent="-112602" algn="l" defTabSz="450408" rtl="0" eaLnBrk="1" latinLnBrk="0" hangingPunct="1">
        <a:lnSpc>
          <a:spcPct val="90000"/>
        </a:lnSpc>
        <a:spcBef>
          <a:spcPts val="493"/>
        </a:spcBef>
        <a:buFont typeface="Arial" panose="020B0604020202020204" pitchFamily="34" charset="0"/>
        <a:buChar char="•"/>
        <a:defRPr sz="1379" b="0" i="0" kern="1200">
          <a:solidFill>
            <a:srgbClr val="454142"/>
          </a:solidFill>
          <a:latin typeface="Arial Narrow" panose="020B0604020202020204" pitchFamily="34" charset="0"/>
          <a:ea typeface="+mn-ea"/>
          <a:cs typeface="+mn-cs"/>
        </a:defRPr>
      </a:lvl1pPr>
      <a:lvl2pPr marL="337807" indent="-112602" algn="l" defTabSz="450408" rtl="0" eaLnBrk="1" latinLnBrk="0" hangingPunct="1">
        <a:lnSpc>
          <a:spcPct val="90000"/>
        </a:lnSpc>
        <a:spcBef>
          <a:spcPts val="246"/>
        </a:spcBef>
        <a:buFont typeface="Arial" panose="020B0604020202020204" pitchFamily="34" charset="0"/>
        <a:buChar char="•"/>
        <a:defRPr sz="1182" b="0" i="0" kern="1200">
          <a:solidFill>
            <a:srgbClr val="454142"/>
          </a:solidFill>
          <a:latin typeface="Arial Narrow" panose="020B0604020202020204" pitchFamily="34" charset="0"/>
          <a:ea typeface="+mn-ea"/>
          <a:cs typeface="+mn-cs"/>
        </a:defRPr>
      </a:lvl2pPr>
      <a:lvl3pPr marL="563011" indent="-112602" algn="l" defTabSz="450408" rtl="0" eaLnBrk="1" latinLnBrk="0" hangingPunct="1">
        <a:lnSpc>
          <a:spcPct val="90000"/>
        </a:lnSpc>
        <a:spcBef>
          <a:spcPts val="246"/>
        </a:spcBef>
        <a:buFont typeface="Arial" panose="020B0604020202020204" pitchFamily="34" charset="0"/>
        <a:buChar char="•"/>
        <a:defRPr sz="985" b="0" i="0" kern="1200">
          <a:solidFill>
            <a:srgbClr val="454142"/>
          </a:solidFill>
          <a:latin typeface="Arial Narrow" panose="020B0604020202020204" pitchFamily="34" charset="0"/>
          <a:ea typeface="+mn-ea"/>
          <a:cs typeface="+mn-cs"/>
        </a:defRPr>
      </a:lvl3pPr>
      <a:lvl4pPr marL="788214" indent="-112602" algn="l" defTabSz="450408" rtl="0" eaLnBrk="1" latinLnBrk="0" hangingPunct="1">
        <a:lnSpc>
          <a:spcPct val="90000"/>
        </a:lnSpc>
        <a:spcBef>
          <a:spcPts val="246"/>
        </a:spcBef>
        <a:buFont typeface="Arial" panose="020B0604020202020204" pitchFamily="34" charset="0"/>
        <a:buChar char="•"/>
        <a:defRPr sz="887" b="0" i="0" kern="1200">
          <a:solidFill>
            <a:srgbClr val="454142"/>
          </a:solidFill>
          <a:latin typeface="Arial Narrow" panose="020B0604020202020204" pitchFamily="34" charset="0"/>
          <a:ea typeface="+mn-ea"/>
          <a:cs typeface="+mn-cs"/>
        </a:defRPr>
      </a:lvl4pPr>
      <a:lvl5pPr marL="1013418" indent="-112602" algn="l" defTabSz="450408" rtl="0" eaLnBrk="1" latinLnBrk="0" hangingPunct="1">
        <a:lnSpc>
          <a:spcPct val="90000"/>
        </a:lnSpc>
        <a:spcBef>
          <a:spcPts val="246"/>
        </a:spcBef>
        <a:buFont typeface="Arial" panose="020B0604020202020204" pitchFamily="34" charset="0"/>
        <a:buChar char="•"/>
        <a:defRPr sz="887" b="0" i="0" kern="1200">
          <a:solidFill>
            <a:srgbClr val="454142"/>
          </a:solidFill>
          <a:latin typeface="Arial Narrow" panose="020B0604020202020204" pitchFamily="34" charset="0"/>
          <a:ea typeface="+mn-ea"/>
          <a:cs typeface="+mn-cs"/>
        </a:defRPr>
      </a:lvl5pPr>
      <a:lvl6pPr marL="1238622" indent="-112602" algn="l" defTabSz="450408" rtl="0" eaLnBrk="1" latinLnBrk="0" hangingPunct="1">
        <a:lnSpc>
          <a:spcPct val="90000"/>
        </a:lnSpc>
        <a:spcBef>
          <a:spcPts val="246"/>
        </a:spcBef>
        <a:buFont typeface="Arial" panose="020B0604020202020204" pitchFamily="34" charset="0"/>
        <a:buChar char="•"/>
        <a:defRPr sz="887" kern="1200">
          <a:solidFill>
            <a:schemeClr val="tx1"/>
          </a:solidFill>
          <a:latin typeface="+mn-lt"/>
          <a:ea typeface="+mn-ea"/>
          <a:cs typeface="+mn-cs"/>
        </a:defRPr>
      </a:lvl6pPr>
      <a:lvl7pPr marL="1463826" indent="-112602" algn="l" defTabSz="450408" rtl="0" eaLnBrk="1" latinLnBrk="0" hangingPunct="1">
        <a:lnSpc>
          <a:spcPct val="90000"/>
        </a:lnSpc>
        <a:spcBef>
          <a:spcPts val="246"/>
        </a:spcBef>
        <a:buFont typeface="Arial" panose="020B0604020202020204" pitchFamily="34" charset="0"/>
        <a:buChar char="•"/>
        <a:defRPr sz="887" kern="1200">
          <a:solidFill>
            <a:schemeClr val="tx1"/>
          </a:solidFill>
          <a:latin typeface="+mn-lt"/>
          <a:ea typeface="+mn-ea"/>
          <a:cs typeface="+mn-cs"/>
        </a:defRPr>
      </a:lvl7pPr>
      <a:lvl8pPr marL="1689030" indent="-112602" algn="l" defTabSz="450408" rtl="0" eaLnBrk="1" latinLnBrk="0" hangingPunct="1">
        <a:lnSpc>
          <a:spcPct val="90000"/>
        </a:lnSpc>
        <a:spcBef>
          <a:spcPts val="246"/>
        </a:spcBef>
        <a:buFont typeface="Arial" panose="020B0604020202020204" pitchFamily="34" charset="0"/>
        <a:buChar char="•"/>
        <a:defRPr sz="887" kern="1200">
          <a:solidFill>
            <a:schemeClr val="tx1"/>
          </a:solidFill>
          <a:latin typeface="+mn-lt"/>
          <a:ea typeface="+mn-ea"/>
          <a:cs typeface="+mn-cs"/>
        </a:defRPr>
      </a:lvl8pPr>
      <a:lvl9pPr marL="1914234" indent="-112602" algn="l" defTabSz="450408" rtl="0" eaLnBrk="1" latinLnBrk="0" hangingPunct="1">
        <a:lnSpc>
          <a:spcPct val="90000"/>
        </a:lnSpc>
        <a:spcBef>
          <a:spcPts val="246"/>
        </a:spcBef>
        <a:buFont typeface="Arial" panose="020B0604020202020204" pitchFamily="34" charset="0"/>
        <a:buChar char="•"/>
        <a:defRPr sz="887" kern="1200">
          <a:solidFill>
            <a:schemeClr val="tx1"/>
          </a:solidFill>
          <a:latin typeface="+mn-lt"/>
          <a:ea typeface="+mn-ea"/>
          <a:cs typeface="+mn-cs"/>
        </a:defRPr>
      </a:lvl9pPr>
    </p:bodyStyle>
    <p:otherStyle>
      <a:defPPr>
        <a:defRPr lang="en-US"/>
      </a:defPPr>
      <a:lvl1pPr marL="0" algn="l" defTabSz="450408" rtl="0" eaLnBrk="1" latinLnBrk="0" hangingPunct="1">
        <a:defRPr sz="887" kern="1200">
          <a:solidFill>
            <a:schemeClr val="tx1"/>
          </a:solidFill>
          <a:latin typeface="+mn-lt"/>
          <a:ea typeface="+mn-ea"/>
          <a:cs typeface="+mn-cs"/>
        </a:defRPr>
      </a:lvl1pPr>
      <a:lvl2pPr marL="225204" algn="l" defTabSz="450408" rtl="0" eaLnBrk="1" latinLnBrk="0" hangingPunct="1">
        <a:defRPr sz="887" kern="1200">
          <a:solidFill>
            <a:schemeClr val="tx1"/>
          </a:solidFill>
          <a:latin typeface="+mn-lt"/>
          <a:ea typeface="+mn-ea"/>
          <a:cs typeface="+mn-cs"/>
        </a:defRPr>
      </a:lvl2pPr>
      <a:lvl3pPr marL="450408" algn="l" defTabSz="450408" rtl="0" eaLnBrk="1" latinLnBrk="0" hangingPunct="1">
        <a:defRPr sz="887" kern="1200">
          <a:solidFill>
            <a:schemeClr val="tx1"/>
          </a:solidFill>
          <a:latin typeface="+mn-lt"/>
          <a:ea typeface="+mn-ea"/>
          <a:cs typeface="+mn-cs"/>
        </a:defRPr>
      </a:lvl3pPr>
      <a:lvl4pPr marL="675613" algn="l" defTabSz="450408" rtl="0" eaLnBrk="1" latinLnBrk="0" hangingPunct="1">
        <a:defRPr sz="887" kern="1200">
          <a:solidFill>
            <a:schemeClr val="tx1"/>
          </a:solidFill>
          <a:latin typeface="+mn-lt"/>
          <a:ea typeface="+mn-ea"/>
          <a:cs typeface="+mn-cs"/>
        </a:defRPr>
      </a:lvl4pPr>
      <a:lvl5pPr marL="900816" algn="l" defTabSz="450408" rtl="0" eaLnBrk="1" latinLnBrk="0" hangingPunct="1">
        <a:defRPr sz="887" kern="1200">
          <a:solidFill>
            <a:schemeClr val="tx1"/>
          </a:solidFill>
          <a:latin typeface="+mn-lt"/>
          <a:ea typeface="+mn-ea"/>
          <a:cs typeface="+mn-cs"/>
        </a:defRPr>
      </a:lvl5pPr>
      <a:lvl6pPr marL="1126019" algn="l" defTabSz="450408" rtl="0" eaLnBrk="1" latinLnBrk="0" hangingPunct="1">
        <a:defRPr sz="887" kern="1200">
          <a:solidFill>
            <a:schemeClr val="tx1"/>
          </a:solidFill>
          <a:latin typeface="+mn-lt"/>
          <a:ea typeface="+mn-ea"/>
          <a:cs typeface="+mn-cs"/>
        </a:defRPr>
      </a:lvl6pPr>
      <a:lvl7pPr marL="1351224" algn="l" defTabSz="450408" rtl="0" eaLnBrk="1" latinLnBrk="0" hangingPunct="1">
        <a:defRPr sz="887" kern="1200">
          <a:solidFill>
            <a:schemeClr val="tx1"/>
          </a:solidFill>
          <a:latin typeface="+mn-lt"/>
          <a:ea typeface="+mn-ea"/>
          <a:cs typeface="+mn-cs"/>
        </a:defRPr>
      </a:lvl7pPr>
      <a:lvl8pPr marL="1576428" algn="l" defTabSz="450408" rtl="0" eaLnBrk="1" latinLnBrk="0" hangingPunct="1">
        <a:defRPr sz="887" kern="1200">
          <a:solidFill>
            <a:schemeClr val="tx1"/>
          </a:solidFill>
          <a:latin typeface="+mn-lt"/>
          <a:ea typeface="+mn-ea"/>
          <a:cs typeface="+mn-cs"/>
        </a:defRPr>
      </a:lvl8pPr>
      <a:lvl9pPr marL="1801632" algn="l" defTabSz="450408" rtl="0" eaLnBrk="1" latinLnBrk="0" hangingPunct="1">
        <a:defRPr sz="8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execed-online.emory.edu/chief-medical-officer-program?utm_source=emgb&amp;utm_campaign=school_website&amp;utm_medium=website" TargetMode="External"/><Relationship Id="rId2" Type="http://schemas.openxmlformats.org/officeDocument/2006/relationships/hyperlink" Target="https://emory.zoom.us/webinar/register/WN_n16m7tbDQha-G-EWsMx8Aw" TargetMode="External"/><Relationship Id="rId1" Type="http://schemas.openxmlformats.org/officeDocument/2006/relationships/slideLayout" Target="../slideLayouts/slideLayout1.xml"/><Relationship Id="rId5" Type="http://schemas.openxmlformats.org/officeDocument/2006/relationships/hyperlink" Target="https://execed.goizueta.emory.edu/" TargetMode="External"/><Relationship Id="rId4" Type="http://schemas.openxmlformats.org/officeDocument/2006/relationships/hyperlink" Target="https://goizueta.emory.edu/executive-education/short-courses/communicatio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oizueta.emory.edu/executive-education/short-courses/design" TargetMode="External"/><Relationship Id="rId2" Type="http://schemas.openxmlformats.org/officeDocument/2006/relationships/hyperlink" Target="https://goizueta.emory.edu/executive-education/certificates/business-healthcare" TargetMode="External"/><Relationship Id="rId1" Type="http://schemas.openxmlformats.org/officeDocument/2006/relationships/slideLayout" Target="../slideLayouts/slideLayout1.xml"/><Relationship Id="rId6" Type="http://schemas.openxmlformats.org/officeDocument/2006/relationships/hyperlink" Target="https://execed-online.emory.edu/nursing-leadership-certificate" TargetMode="External"/><Relationship Id="rId5" Type="http://schemas.openxmlformats.org/officeDocument/2006/relationships/hyperlink" Target="https://goizueta.emory.edu/executive-education/short-courses/disrupting-business-strategy" TargetMode="External"/><Relationship Id="rId4" Type="http://schemas.openxmlformats.org/officeDocument/2006/relationships/hyperlink" Target="https://goizueta.emory.edu/executive-education/short-courses/ai-machine-learnin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xeced-online.emory.edu/chief-medical-officer-program?utm_source=emgb&amp;utm_campaign=school_website&amp;utm_medium=website" TargetMode="External"/><Relationship Id="rId2" Type="http://schemas.openxmlformats.org/officeDocument/2006/relationships/hyperlink" Target="https://execed.goizueta.emory.edu/"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goizueta.emory.edu/executive-education/certificates/coaching-diploma" TargetMode="External"/><Relationship Id="rId2" Type="http://schemas.openxmlformats.org/officeDocument/2006/relationships/hyperlink" Target="https://execed.goizueta.emory.edu/" TargetMode="External"/><Relationship Id="rId1" Type="http://schemas.openxmlformats.org/officeDocument/2006/relationships/slideLayout" Target="../slideLayouts/slideLayout1.xml"/><Relationship Id="rId4" Type="http://schemas.openxmlformats.org/officeDocument/2006/relationships/hyperlink" Target="https://goizueta.emory.edu/executive-education/short-courses/negotiation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goizueta.emory.edu/executive-education/short-courses/communication" TargetMode="External"/><Relationship Id="rId2" Type="http://schemas.openxmlformats.org/officeDocument/2006/relationships/hyperlink" Target="https://goizueta.emory.edu/executive-education/certificates/coaching-diploma" TargetMode="External"/><Relationship Id="rId1" Type="http://schemas.openxmlformats.org/officeDocument/2006/relationships/slideLayout" Target="../slideLayouts/slideLayout1.xml"/><Relationship Id="rId4" Type="http://schemas.openxmlformats.org/officeDocument/2006/relationships/hyperlink" Target="https://execed-online.emory.edu/advanced-management-program-in-healthcare?utm_source=emgb&amp;utm_campaign=school_website&amp;utm_medium=websit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Content Placeholder 6"/>
          <p:cNvSpPr>
            <a:spLocks noGrp="1"/>
          </p:cNvSpPr>
          <p:nvPr>
            <p:ph idx="1"/>
          </p:nvPr>
        </p:nvSpPr>
        <p:spPr>
          <a:xfrm>
            <a:off x="5707919" y="5233547"/>
            <a:ext cx="3025773" cy="1364476"/>
          </a:xfrm>
          <a:solidFill>
            <a:srgbClr val="F7DE8D"/>
          </a:solidFill>
        </p:spPr>
        <p:txBody>
          <a:bodyPr wrap="square" lIns="182880" tIns="182880" rIns="182880" bIns="182880">
            <a:spAutoFit/>
          </a:bodyPr>
          <a:lstStyle/>
          <a:p>
            <a:pPr marL="0" indent="0">
              <a:lnSpc>
                <a:spcPct val="100000"/>
              </a:lnSpc>
              <a:buNone/>
            </a:pPr>
            <a:r>
              <a:rPr lang="en-US" sz="800">
                <a:cs typeface="Arial Narrow" panose="020B0604020202020204" pitchFamily="34" charset="0"/>
              </a:rPr>
              <a:t>Want to know more? Please speak with one of our learning advisors and discover what Emory Executive Education can do for you. </a:t>
            </a:r>
          </a:p>
          <a:p>
            <a:pPr marL="0" indent="0">
              <a:lnSpc>
                <a:spcPct val="100000"/>
              </a:lnSpc>
              <a:buNone/>
            </a:pPr>
            <a:r>
              <a:rPr lang="en-US" sz="800" b="1">
                <a:cs typeface="Arial Narrow" panose="020B0604020202020204" pitchFamily="34" charset="0"/>
              </a:rPr>
              <a:t>Tammie Long </a:t>
            </a:r>
          </a:p>
          <a:p>
            <a:pPr marL="0" indent="0">
              <a:lnSpc>
                <a:spcPct val="100000"/>
              </a:lnSpc>
              <a:buNone/>
            </a:pPr>
            <a:r>
              <a:rPr lang="en-US" sz="800">
                <a:cs typeface="Arial Narrow" panose="020B0604020202020204" pitchFamily="34" charset="0"/>
              </a:rPr>
              <a:t>tammie.long@emory.edu </a:t>
            </a:r>
          </a:p>
          <a:p>
            <a:pPr marL="0" indent="0">
              <a:lnSpc>
                <a:spcPct val="100000"/>
              </a:lnSpc>
              <a:buNone/>
            </a:pPr>
            <a:r>
              <a:rPr lang="en-US" sz="800">
                <a:cs typeface="Arial Narrow" panose="020B0604020202020204" pitchFamily="34" charset="0"/>
              </a:rPr>
              <a:t>404-727-2200</a:t>
            </a:r>
          </a:p>
          <a:p>
            <a:pPr marL="0" indent="0">
              <a:lnSpc>
                <a:spcPct val="100000"/>
              </a:lnSpc>
              <a:buNone/>
            </a:pPr>
            <a:r>
              <a:rPr lang="en-US" sz="800" b="1">
                <a:cs typeface="Arial Narrow" panose="020B0604020202020204" pitchFamily="34" charset="0"/>
              </a:rPr>
              <a:t>EMORY.BIZ/EXECED</a:t>
            </a:r>
          </a:p>
        </p:txBody>
      </p:sp>
      <p:sp>
        <p:nvSpPr>
          <p:cNvPr id="8" name="Text Placeholder 7"/>
          <p:cNvSpPr>
            <a:spLocks noGrp="1"/>
          </p:cNvSpPr>
          <p:nvPr>
            <p:ph type="body" sz="half" idx="2"/>
          </p:nvPr>
        </p:nvSpPr>
        <p:spPr>
          <a:xfrm>
            <a:off x="2143378" y="3790202"/>
            <a:ext cx="3272193" cy="3169766"/>
          </a:xfrm>
        </p:spPr>
        <p:txBody>
          <a:bodyPr lIns="0" tIns="0" rIns="0" bIns="0">
            <a:noAutofit/>
          </a:bodyPr>
          <a:lstStyle/>
          <a:p>
            <a:pPr>
              <a:lnSpc>
                <a:spcPct val="100000"/>
              </a:lnSpc>
            </a:pPr>
            <a:r>
              <a:rPr lang="en-US" sz="800" b="1"/>
              <a:t>The Goizueta Difference </a:t>
            </a:r>
          </a:p>
          <a:p>
            <a:pPr>
              <a:lnSpc>
                <a:spcPct val="100000"/>
              </a:lnSpc>
            </a:pPr>
            <a:r>
              <a:rPr lang="en-US" sz="800"/>
              <a:t>Business education has been an integral part of Emory University’s identity since 1919. Our strength lies in our interdisciplinary approach to research, teaching, and learning — combining tradition with innovation. Our curiosity and willingness to listen intently mean your learning experience is focused on the ‘people with you in the room,’ the challenges you face, and the organizational and market context in which you operate. </a:t>
            </a:r>
          </a:p>
          <a:p>
            <a:pPr>
              <a:lnSpc>
                <a:spcPct val="100000"/>
              </a:lnSpc>
            </a:pPr>
            <a:endParaRPr lang="en-US" sz="800"/>
          </a:p>
          <a:p>
            <a:pPr>
              <a:lnSpc>
                <a:spcPct val="100000"/>
              </a:lnSpc>
            </a:pPr>
            <a:r>
              <a:rPr lang="en-US" sz="800" b="1"/>
              <a:t>Programs for Professionals </a:t>
            </a:r>
          </a:p>
          <a:p>
            <a:pPr>
              <a:lnSpc>
                <a:spcPct val="100000"/>
              </a:lnSpc>
            </a:pPr>
            <a:r>
              <a:rPr lang="en-US" sz="800" i="1"/>
              <a:t>Short Courses and Forums</a:t>
            </a:r>
          </a:p>
          <a:p>
            <a:pPr>
              <a:lnSpc>
                <a:spcPct val="100000"/>
              </a:lnSpc>
            </a:pPr>
            <a:r>
              <a:rPr lang="en-US" sz="800"/>
              <a:t>Over 2- to 4-day intensive immersions, our short courses expand mindsets, deepen business knowledge, develop new skillsets, and enlarge toolsets. From strategy and design thinking to change management and leadership, you will engage in collaborative exercises and faculty facilitated learning dialogues and network with professionals in a wide range of roles, organizations, and industries.</a:t>
            </a:r>
          </a:p>
          <a:p>
            <a:pPr>
              <a:lnSpc>
                <a:spcPct val="100000"/>
              </a:lnSpc>
            </a:pPr>
            <a:endParaRPr lang="en-US" sz="800"/>
          </a:p>
          <a:p>
            <a:pPr>
              <a:lnSpc>
                <a:spcPct val="100000"/>
              </a:lnSpc>
            </a:pPr>
            <a:r>
              <a:rPr lang="en-US" sz="800" b="1"/>
              <a:t>Certificate Programs and Forums </a:t>
            </a:r>
          </a:p>
          <a:p>
            <a:pPr>
              <a:lnSpc>
                <a:spcPct val="100000"/>
              </a:lnSpc>
            </a:pPr>
            <a:r>
              <a:rPr lang="en-US" sz="800"/>
              <a:t>Get an edge in your career with our certificate programs and forums. Our certificate programs and forums will grow your skillset and résumé as a business leader at your pace. From knowing how to leverage data in the digital age to leading in an ever-changing business landscape, you will hone your business acumen and stand out in your career. </a:t>
            </a:r>
          </a:p>
        </p:txBody>
      </p:sp>
      <p:sp>
        <p:nvSpPr>
          <p:cNvPr id="2" name="TextBox 1">
            <a:extLst>
              <a:ext uri="{FF2B5EF4-FFF2-40B4-BE49-F238E27FC236}">
                <a16:creationId xmlns:a16="http://schemas.microsoft.com/office/drawing/2014/main" id="{32E598A2-98B1-1B48-8256-28A7E4AE5BFC}"/>
              </a:ext>
            </a:extLst>
          </p:cNvPr>
          <p:cNvSpPr txBox="1"/>
          <p:nvPr/>
        </p:nvSpPr>
        <p:spPr>
          <a:xfrm>
            <a:off x="408853" y="3028661"/>
            <a:ext cx="6718779" cy="584775"/>
          </a:xfrm>
          <a:prstGeom prst="rect">
            <a:avLst/>
          </a:prstGeom>
          <a:noFill/>
        </p:spPr>
        <p:txBody>
          <a:bodyPr wrap="square" rtlCol="0">
            <a:spAutoFit/>
          </a:bodyPr>
          <a:lstStyle/>
          <a:p>
            <a:r>
              <a:rPr lang="en-US" sz="800" b="1">
                <a:solidFill>
                  <a:srgbClr val="454142"/>
                </a:solidFill>
                <a:latin typeface="Arial Narrow" panose="020B0604020202020204" pitchFamily="34" charset="0"/>
                <a:cs typeface="Arial Narrow" panose="020B0604020202020204" pitchFamily="34" charset="0"/>
              </a:rPr>
              <a:t>Becoming an effective leader in a high-velocity environment requires the willingness and discipline to continuously evaluate one’s strengths and capabilities. New skill development is vital in this ever-evolving landscape of business. Emory Executive Education offers programs for professionals and organizations designed to accelerate careers and advance organizations.</a:t>
            </a:r>
          </a:p>
          <a:p>
            <a:endParaRPr lang="en-US" sz="800" b="1">
              <a:solidFill>
                <a:srgbClr val="454142"/>
              </a:solidFill>
              <a:latin typeface="Arial Narrow" panose="020B0604020202020204" pitchFamily="34" charset="0"/>
              <a:cs typeface="Arial Narrow" panose="020B0604020202020204" pitchFamily="34" charset="0"/>
            </a:endParaRPr>
          </a:p>
        </p:txBody>
      </p:sp>
      <p:sp>
        <p:nvSpPr>
          <p:cNvPr id="10" name="Text Placeholder 7">
            <a:extLst>
              <a:ext uri="{FF2B5EF4-FFF2-40B4-BE49-F238E27FC236}">
                <a16:creationId xmlns:a16="http://schemas.microsoft.com/office/drawing/2014/main" id="{D19553C2-A2F2-084D-8375-53A4D8AF565F}"/>
              </a:ext>
            </a:extLst>
          </p:cNvPr>
          <p:cNvSpPr txBox="1">
            <a:spLocks/>
          </p:cNvSpPr>
          <p:nvPr/>
        </p:nvSpPr>
        <p:spPr>
          <a:xfrm>
            <a:off x="5707920" y="3790202"/>
            <a:ext cx="3272193" cy="3169766"/>
          </a:xfrm>
          <a:prstGeom prst="rect">
            <a:avLst/>
          </a:prstGeom>
        </p:spPr>
        <p:txBody>
          <a:bodyPr vert="horz" lIns="0" tIns="0" rIns="0" bIns="0" rtlCol="0">
            <a:noAutofit/>
          </a:bodyPr>
          <a:lstStyle>
            <a:lvl1pPr marL="0" indent="0" algn="l" defTabSz="450408" rtl="0" eaLnBrk="1" latinLnBrk="0" hangingPunct="1">
              <a:lnSpc>
                <a:spcPct val="90000"/>
              </a:lnSpc>
              <a:spcBef>
                <a:spcPts val="493"/>
              </a:spcBef>
              <a:buFont typeface="Arial" panose="020B0604020202020204" pitchFamily="34" charset="0"/>
              <a:buNone/>
              <a:defRPr sz="788" b="0" i="0" kern="1200">
                <a:solidFill>
                  <a:srgbClr val="454142"/>
                </a:solidFill>
                <a:latin typeface="Arial Narrow" panose="020B0604020202020204" pitchFamily="34" charset="0"/>
                <a:ea typeface="+mn-ea"/>
                <a:cs typeface="+mn-cs"/>
              </a:defRPr>
            </a:lvl1pPr>
            <a:lvl2pPr marL="225204" indent="0" algn="l" defTabSz="450408" rtl="0" eaLnBrk="1" latinLnBrk="0" hangingPunct="1">
              <a:lnSpc>
                <a:spcPct val="90000"/>
              </a:lnSpc>
              <a:spcBef>
                <a:spcPts val="246"/>
              </a:spcBef>
              <a:buFont typeface="Arial" panose="020B0604020202020204" pitchFamily="34" charset="0"/>
              <a:buNone/>
              <a:defRPr sz="690" b="0" i="0" kern="1200">
                <a:solidFill>
                  <a:srgbClr val="454142"/>
                </a:solidFill>
                <a:latin typeface="Arial Narrow" panose="020B0604020202020204" pitchFamily="34" charset="0"/>
                <a:ea typeface="+mn-ea"/>
                <a:cs typeface="+mn-cs"/>
              </a:defRPr>
            </a:lvl2pPr>
            <a:lvl3pPr marL="450408" indent="0" algn="l" defTabSz="450408" rtl="0" eaLnBrk="1" latinLnBrk="0" hangingPunct="1">
              <a:lnSpc>
                <a:spcPct val="90000"/>
              </a:lnSpc>
              <a:spcBef>
                <a:spcPts val="246"/>
              </a:spcBef>
              <a:buFont typeface="Arial" panose="020B0604020202020204" pitchFamily="34" charset="0"/>
              <a:buNone/>
              <a:defRPr sz="591" b="0" i="0" kern="1200">
                <a:solidFill>
                  <a:srgbClr val="454142"/>
                </a:solidFill>
                <a:latin typeface="Arial Narrow" panose="020B0604020202020204" pitchFamily="34" charset="0"/>
                <a:ea typeface="+mn-ea"/>
                <a:cs typeface="+mn-cs"/>
              </a:defRPr>
            </a:lvl3pPr>
            <a:lvl4pPr marL="675613" indent="0" algn="l" defTabSz="450408" rtl="0" eaLnBrk="1" latinLnBrk="0" hangingPunct="1">
              <a:lnSpc>
                <a:spcPct val="90000"/>
              </a:lnSpc>
              <a:spcBef>
                <a:spcPts val="246"/>
              </a:spcBef>
              <a:buFont typeface="Arial" panose="020B0604020202020204" pitchFamily="34" charset="0"/>
              <a:buNone/>
              <a:defRPr sz="493" b="0" i="0" kern="1200">
                <a:solidFill>
                  <a:srgbClr val="454142"/>
                </a:solidFill>
                <a:latin typeface="Arial Narrow" panose="020B0604020202020204" pitchFamily="34" charset="0"/>
                <a:ea typeface="+mn-ea"/>
                <a:cs typeface="+mn-cs"/>
              </a:defRPr>
            </a:lvl4pPr>
            <a:lvl5pPr marL="900816" indent="0" algn="l" defTabSz="450408" rtl="0" eaLnBrk="1" latinLnBrk="0" hangingPunct="1">
              <a:lnSpc>
                <a:spcPct val="90000"/>
              </a:lnSpc>
              <a:spcBef>
                <a:spcPts val="246"/>
              </a:spcBef>
              <a:buFont typeface="Arial" panose="020B0604020202020204" pitchFamily="34" charset="0"/>
              <a:buNone/>
              <a:defRPr sz="493" b="0" i="0" kern="1200">
                <a:solidFill>
                  <a:srgbClr val="454142"/>
                </a:solidFill>
                <a:latin typeface="Arial Narrow" panose="020B0604020202020204" pitchFamily="34" charset="0"/>
                <a:ea typeface="+mn-ea"/>
                <a:cs typeface="+mn-cs"/>
              </a:defRPr>
            </a:lvl5pPr>
            <a:lvl6pPr marL="1126019" indent="0" algn="l" defTabSz="450408" rtl="0" eaLnBrk="1" latinLnBrk="0" hangingPunct="1">
              <a:lnSpc>
                <a:spcPct val="90000"/>
              </a:lnSpc>
              <a:spcBef>
                <a:spcPts val="246"/>
              </a:spcBef>
              <a:buFont typeface="Arial" panose="020B0604020202020204" pitchFamily="34" charset="0"/>
              <a:buNone/>
              <a:defRPr sz="493" kern="1200">
                <a:solidFill>
                  <a:schemeClr val="tx1"/>
                </a:solidFill>
                <a:latin typeface="+mn-lt"/>
                <a:ea typeface="+mn-ea"/>
                <a:cs typeface="+mn-cs"/>
              </a:defRPr>
            </a:lvl6pPr>
            <a:lvl7pPr marL="1351224" indent="0" algn="l" defTabSz="450408" rtl="0" eaLnBrk="1" latinLnBrk="0" hangingPunct="1">
              <a:lnSpc>
                <a:spcPct val="90000"/>
              </a:lnSpc>
              <a:spcBef>
                <a:spcPts val="246"/>
              </a:spcBef>
              <a:buFont typeface="Arial" panose="020B0604020202020204" pitchFamily="34" charset="0"/>
              <a:buNone/>
              <a:defRPr sz="493" kern="1200">
                <a:solidFill>
                  <a:schemeClr val="tx1"/>
                </a:solidFill>
                <a:latin typeface="+mn-lt"/>
                <a:ea typeface="+mn-ea"/>
                <a:cs typeface="+mn-cs"/>
              </a:defRPr>
            </a:lvl7pPr>
            <a:lvl8pPr marL="1576428" indent="0" algn="l" defTabSz="450408" rtl="0" eaLnBrk="1" latinLnBrk="0" hangingPunct="1">
              <a:lnSpc>
                <a:spcPct val="90000"/>
              </a:lnSpc>
              <a:spcBef>
                <a:spcPts val="246"/>
              </a:spcBef>
              <a:buFont typeface="Arial" panose="020B0604020202020204" pitchFamily="34" charset="0"/>
              <a:buNone/>
              <a:defRPr sz="493" kern="1200">
                <a:solidFill>
                  <a:schemeClr val="tx1"/>
                </a:solidFill>
                <a:latin typeface="+mn-lt"/>
                <a:ea typeface="+mn-ea"/>
                <a:cs typeface="+mn-cs"/>
              </a:defRPr>
            </a:lvl8pPr>
            <a:lvl9pPr marL="1801632" indent="0" algn="l" defTabSz="450408" rtl="0" eaLnBrk="1" latinLnBrk="0" hangingPunct="1">
              <a:lnSpc>
                <a:spcPct val="90000"/>
              </a:lnSpc>
              <a:spcBef>
                <a:spcPts val="246"/>
              </a:spcBef>
              <a:buFont typeface="Arial" panose="020B0604020202020204" pitchFamily="34" charset="0"/>
              <a:buNone/>
              <a:defRPr sz="493" kern="1200">
                <a:solidFill>
                  <a:schemeClr val="tx1"/>
                </a:solidFill>
                <a:latin typeface="+mn-lt"/>
                <a:ea typeface="+mn-ea"/>
                <a:cs typeface="+mn-cs"/>
              </a:defRPr>
            </a:lvl9pPr>
          </a:lstStyle>
          <a:p>
            <a:pPr>
              <a:lnSpc>
                <a:spcPct val="100000"/>
              </a:lnSpc>
            </a:pPr>
            <a:r>
              <a:rPr lang="en-US" sz="800" b="1"/>
              <a:t>Programs for Organizations</a:t>
            </a:r>
          </a:p>
          <a:p>
            <a:pPr>
              <a:lnSpc>
                <a:spcPct val="100000"/>
              </a:lnSpc>
            </a:pPr>
            <a:r>
              <a:rPr lang="en-US" sz="800"/>
              <a:t>Prepare your team to meet tomorrow’s challenges through a custom-designed learning initiative. Strategic thinking, authentic leadership, creating customer- centered value, change management, and data analytics are just a few of the topics we have addressed for clients through our custom programs.</a:t>
            </a:r>
          </a:p>
          <a:p>
            <a:pPr>
              <a:lnSpc>
                <a:spcPct val="100000"/>
              </a:lnSpc>
            </a:pPr>
            <a:endParaRPr lang="en-US" sz="800"/>
          </a:p>
          <a:p>
            <a:pPr>
              <a:lnSpc>
                <a:spcPct val="100000"/>
              </a:lnSpc>
            </a:pPr>
            <a:r>
              <a:rPr lang="en-US" sz="800" i="1"/>
              <a:t>* National Ranking by Financial Times, 2019</a:t>
            </a:r>
          </a:p>
        </p:txBody>
      </p:sp>
      <p:pic>
        <p:nvPicPr>
          <p:cNvPr id="5" name="Picture 4">
            <a:extLst>
              <a:ext uri="{FF2B5EF4-FFF2-40B4-BE49-F238E27FC236}">
                <a16:creationId xmlns:a16="http://schemas.microsoft.com/office/drawing/2014/main" id="{A7B9E8D9-C480-094E-9B2E-1690C4F51303}"/>
              </a:ext>
            </a:extLst>
          </p:cNvPr>
          <p:cNvPicPr>
            <a:picLocks noChangeAspect="1"/>
          </p:cNvPicPr>
          <p:nvPr/>
        </p:nvPicPr>
        <p:blipFill>
          <a:blip r:embed="rId3"/>
          <a:stretch>
            <a:fillRect/>
          </a:stretch>
        </p:blipFill>
        <p:spPr>
          <a:xfrm>
            <a:off x="4078902" y="1915731"/>
            <a:ext cx="596900" cy="241300"/>
          </a:xfrm>
          <a:prstGeom prst="rect">
            <a:avLst/>
          </a:prstGeom>
        </p:spPr>
      </p:pic>
      <p:sp>
        <p:nvSpPr>
          <p:cNvPr id="12" name="TextBox 11">
            <a:extLst>
              <a:ext uri="{FF2B5EF4-FFF2-40B4-BE49-F238E27FC236}">
                <a16:creationId xmlns:a16="http://schemas.microsoft.com/office/drawing/2014/main" id="{00A2477F-48C3-0E4B-A0FC-6231C179F31A}"/>
              </a:ext>
            </a:extLst>
          </p:cNvPr>
          <p:cNvSpPr txBox="1"/>
          <p:nvPr/>
        </p:nvSpPr>
        <p:spPr>
          <a:xfrm>
            <a:off x="879231" y="3886200"/>
            <a:ext cx="433753" cy="307777"/>
          </a:xfrm>
          <a:prstGeom prst="rect">
            <a:avLst/>
          </a:prstGeom>
          <a:noFill/>
        </p:spPr>
        <p:txBody>
          <a:bodyPr wrap="square" rtlCol="0">
            <a:spAutoFit/>
          </a:bodyPr>
          <a:lstStyle/>
          <a:p>
            <a:r>
              <a:rPr lang="en-US" sz="1400">
                <a:solidFill>
                  <a:schemeClr val="bg1"/>
                </a:solidFill>
                <a:latin typeface="Futura Medium" panose="020B0602020204020303" pitchFamily="34" charset="-79"/>
                <a:cs typeface="Futura Medium" panose="020B0602020204020303" pitchFamily="34" charset="-79"/>
              </a:rPr>
              <a:t>#1</a:t>
            </a:r>
          </a:p>
        </p:txBody>
      </p:sp>
      <p:sp>
        <p:nvSpPr>
          <p:cNvPr id="13" name="TextBox 12">
            <a:extLst>
              <a:ext uri="{FF2B5EF4-FFF2-40B4-BE49-F238E27FC236}">
                <a16:creationId xmlns:a16="http://schemas.microsoft.com/office/drawing/2014/main" id="{397D7539-6384-684B-A598-BA9C03487D74}"/>
              </a:ext>
            </a:extLst>
          </p:cNvPr>
          <p:cNvSpPr txBox="1"/>
          <p:nvPr/>
        </p:nvSpPr>
        <p:spPr>
          <a:xfrm>
            <a:off x="832339" y="5093676"/>
            <a:ext cx="679938" cy="307777"/>
          </a:xfrm>
          <a:prstGeom prst="rect">
            <a:avLst/>
          </a:prstGeom>
          <a:noFill/>
        </p:spPr>
        <p:txBody>
          <a:bodyPr wrap="square" rtlCol="0">
            <a:spAutoFit/>
          </a:bodyPr>
          <a:lstStyle/>
          <a:p>
            <a:r>
              <a:rPr lang="en-US" sz="1400" dirty="0">
                <a:solidFill>
                  <a:schemeClr val="bg1"/>
                </a:solidFill>
                <a:latin typeface="Futura Medium" panose="020B0602020204020303" pitchFamily="34" charset="-79"/>
                <a:cs typeface="Futura Medium" panose="020B0602020204020303" pitchFamily="34" charset="-79"/>
              </a:rPr>
              <a:t>#10</a:t>
            </a:r>
          </a:p>
        </p:txBody>
      </p:sp>
      <p:sp>
        <p:nvSpPr>
          <p:cNvPr id="14" name="TextBox 13">
            <a:extLst>
              <a:ext uri="{FF2B5EF4-FFF2-40B4-BE49-F238E27FC236}">
                <a16:creationId xmlns:a16="http://schemas.microsoft.com/office/drawing/2014/main" id="{25066B59-F77C-B741-BF0A-8F7F8DDD392B}"/>
              </a:ext>
            </a:extLst>
          </p:cNvPr>
          <p:cNvSpPr txBox="1"/>
          <p:nvPr/>
        </p:nvSpPr>
        <p:spPr>
          <a:xfrm>
            <a:off x="879231" y="6301154"/>
            <a:ext cx="433753" cy="307777"/>
          </a:xfrm>
          <a:prstGeom prst="rect">
            <a:avLst/>
          </a:prstGeom>
          <a:noFill/>
        </p:spPr>
        <p:txBody>
          <a:bodyPr wrap="square" rtlCol="0">
            <a:spAutoFit/>
          </a:bodyPr>
          <a:lstStyle/>
          <a:p>
            <a:r>
              <a:rPr lang="en-US" sz="1400" dirty="0">
                <a:solidFill>
                  <a:schemeClr val="bg1"/>
                </a:solidFill>
                <a:latin typeface="Futura Medium" panose="020B0602020204020303" pitchFamily="34" charset="-79"/>
                <a:cs typeface="Futura Medium" panose="020B0602020204020303" pitchFamily="34" charset="-79"/>
              </a:rPr>
              <a:t>#9</a:t>
            </a:r>
          </a:p>
        </p:txBody>
      </p:sp>
    </p:spTree>
    <p:extLst>
      <p:ext uri="{BB962C8B-B14F-4D97-AF65-F5344CB8AC3E}">
        <p14:creationId xmlns:p14="http://schemas.microsoft.com/office/powerpoint/2010/main" val="1869156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1800" b="1" dirty="0">
                <a:latin typeface="Arial Narrow" panose="020B0604020202020204" pitchFamily="34" charset="0"/>
                <a:cs typeface="Arial Narrow" panose="020B0604020202020204" pitchFamily="34" charset="0"/>
              </a:rPr>
              <a:t>2025 Emory Executive Education Courses &amp; Programs</a:t>
            </a:r>
          </a:p>
        </p:txBody>
      </p:sp>
      <p:graphicFrame>
        <p:nvGraphicFramePr>
          <p:cNvPr id="2" name="Table 2">
            <a:extLst>
              <a:ext uri="{FF2B5EF4-FFF2-40B4-BE49-F238E27FC236}">
                <a16:creationId xmlns:a16="http://schemas.microsoft.com/office/drawing/2014/main" id="{FA8CC698-C909-8543-8613-A1DCA8FADE65}"/>
              </a:ext>
            </a:extLst>
          </p:cNvPr>
          <p:cNvGraphicFramePr>
            <a:graphicFrameLocks noGrp="1"/>
          </p:cNvGraphicFramePr>
          <p:nvPr>
            <p:extLst>
              <p:ext uri="{D42A27DB-BD31-4B8C-83A1-F6EECF244321}">
                <p14:modId xmlns:p14="http://schemas.microsoft.com/office/powerpoint/2010/main" val="1890268244"/>
              </p:ext>
            </p:extLst>
          </p:nvPr>
        </p:nvGraphicFramePr>
        <p:xfrm>
          <a:off x="296561" y="741911"/>
          <a:ext cx="9465277" cy="6314739"/>
        </p:xfrm>
        <a:graphic>
          <a:graphicData uri="http://schemas.openxmlformats.org/drawingml/2006/table">
            <a:tbl>
              <a:tblPr firstRow="1" bandRow="1">
                <a:tableStyleId>{F5AB1C69-6EDB-4FF4-983F-18BD219EF322}</a:tableStyleId>
              </a:tblPr>
              <a:tblGrid>
                <a:gridCol w="4427839">
                  <a:extLst>
                    <a:ext uri="{9D8B030D-6E8A-4147-A177-3AD203B41FA5}">
                      <a16:colId xmlns:a16="http://schemas.microsoft.com/office/drawing/2014/main" val="2825053960"/>
                    </a:ext>
                  </a:extLst>
                </a:gridCol>
                <a:gridCol w="844062">
                  <a:extLst>
                    <a:ext uri="{9D8B030D-6E8A-4147-A177-3AD203B41FA5}">
                      <a16:colId xmlns:a16="http://schemas.microsoft.com/office/drawing/2014/main" val="2194143193"/>
                    </a:ext>
                  </a:extLst>
                </a:gridCol>
                <a:gridCol w="633046">
                  <a:extLst>
                    <a:ext uri="{9D8B030D-6E8A-4147-A177-3AD203B41FA5}">
                      <a16:colId xmlns:a16="http://schemas.microsoft.com/office/drawing/2014/main" val="2068267983"/>
                    </a:ext>
                  </a:extLst>
                </a:gridCol>
                <a:gridCol w="844061">
                  <a:extLst>
                    <a:ext uri="{9D8B030D-6E8A-4147-A177-3AD203B41FA5}">
                      <a16:colId xmlns:a16="http://schemas.microsoft.com/office/drawing/2014/main" val="932853046"/>
                    </a:ext>
                  </a:extLst>
                </a:gridCol>
                <a:gridCol w="703385">
                  <a:extLst>
                    <a:ext uri="{9D8B030D-6E8A-4147-A177-3AD203B41FA5}">
                      <a16:colId xmlns:a16="http://schemas.microsoft.com/office/drawing/2014/main" val="3966931585"/>
                    </a:ext>
                  </a:extLst>
                </a:gridCol>
                <a:gridCol w="773723">
                  <a:extLst>
                    <a:ext uri="{9D8B030D-6E8A-4147-A177-3AD203B41FA5}">
                      <a16:colId xmlns:a16="http://schemas.microsoft.com/office/drawing/2014/main" val="1523591321"/>
                    </a:ext>
                  </a:extLst>
                </a:gridCol>
                <a:gridCol w="1239161">
                  <a:extLst>
                    <a:ext uri="{9D8B030D-6E8A-4147-A177-3AD203B41FA5}">
                      <a16:colId xmlns:a16="http://schemas.microsoft.com/office/drawing/2014/main" val="29926417"/>
                    </a:ext>
                  </a:extLst>
                </a:gridCol>
              </a:tblGrid>
              <a:tr h="274320">
                <a:tc>
                  <a:txBody>
                    <a:bodyPr/>
                    <a:lstStyle/>
                    <a:p>
                      <a:pPr marL="0" marR="0" lvl="0" indent="0" algn="l" defTabSz="582930" rtl="0" eaLnBrk="1" fontAlgn="auto" latinLnBrk="0" hangingPunct="1">
                        <a:lnSpc>
                          <a:spcPct val="100000"/>
                        </a:lnSpc>
                        <a:spcBef>
                          <a:spcPts val="0"/>
                        </a:spcBef>
                        <a:spcAft>
                          <a:spcPts val="0"/>
                        </a:spcAft>
                        <a:buClrTx/>
                        <a:buSzTx/>
                        <a:buFontTx/>
                        <a:buNone/>
                        <a:tabLst/>
                        <a:defRPr/>
                      </a:pPr>
                      <a:r>
                        <a:rPr lang="en-US" sz="800" b="1" kern="1200">
                          <a:solidFill>
                            <a:srgbClr val="454142"/>
                          </a:solidFill>
                          <a:effectLst/>
                        </a:rPr>
                        <a:t>COURSE NAME</a:t>
                      </a:r>
                      <a:endParaRPr lang="en-US" sz="800" b="1" kern="1200">
                        <a:solidFill>
                          <a:srgbClr val="454142"/>
                        </a:solidFill>
                        <a:effectLst/>
                        <a:latin typeface="Times" pitchFamily="2" charset="0"/>
                        <a:ea typeface="+mn-ea"/>
                        <a:cs typeface="+mn-cs"/>
                      </a:endParaRPr>
                    </a:p>
                  </a:txBody>
                  <a:tcPr marL="182880" marT="35329" marB="35329" anchor="ctr">
                    <a:solidFill>
                      <a:schemeClr val="accent2"/>
                    </a:solidFill>
                  </a:tcPr>
                </a:tc>
                <a:tc>
                  <a:txBody>
                    <a:bodyPr/>
                    <a:lstStyle/>
                    <a:p>
                      <a:pPr algn="ctr"/>
                      <a:r>
                        <a:rPr lang="en-US" sz="800">
                          <a:solidFill>
                            <a:srgbClr val="454142"/>
                          </a:solidFill>
                        </a:rPr>
                        <a:t>DATE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COURSE FEE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TOPIC</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TYPE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FORMAT</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CERTIFICATE</a:t>
                      </a:r>
                      <a:endParaRPr lang="en-US" sz="800">
                        <a:solidFill>
                          <a:srgbClr val="454142"/>
                        </a:solidFill>
                        <a:latin typeface="Times" pitchFamily="2" charset="0"/>
                      </a:endParaRPr>
                    </a:p>
                  </a:txBody>
                  <a:tcPr marL="70658" marR="70658" marT="35329" marB="35329" anchor="ctr">
                    <a:solidFill>
                      <a:schemeClr val="accent2"/>
                    </a:solidFill>
                  </a:tcPr>
                </a:tc>
                <a:extLst>
                  <a:ext uri="{0D108BD9-81ED-4DB2-BD59-A6C34878D82A}">
                    <a16:rowId xmlns:a16="http://schemas.microsoft.com/office/drawing/2014/main" val="4040834437"/>
                  </a:ext>
                </a:extLst>
              </a:tr>
              <a:tr h="1188720">
                <a:tc>
                  <a:txBody>
                    <a:bodyPr/>
                    <a:lstStyle/>
                    <a:p>
                      <a:pPr algn="l"/>
                      <a:r>
                        <a:rPr lang="en-US" sz="800" b="1" kern="1200" dirty="0">
                          <a:solidFill>
                            <a:srgbClr val="454142"/>
                          </a:solidFill>
                          <a:effectLst/>
                        </a:rPr>
                        <a:t>Business Over Breakfast Webinar Series</a:t>
                      </a:r>
                    </a:p>
                    <a:p>
                      <a:pPr marL="0" marR="0" lvl="0" indent="0" algn="l" defTabSz="450408"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454142"/>
                          </a:solidFill>
                          <a:effectLst/>
                          <a:uLnTx/>
                          <a:uFillTx/>
                          <a:latin typeface="+mn-lt"/>
                          <a:ea typeface="+mn-ea"/>
                          <a:cs typeface="+mn-cs"/>
                        </a:rPr>
                        <a:t>Grab your morning coffee and join us the first and third Thursday of each month from 9-10am ET for Business Over Breakfast with Emory Executive Education – a free webinar series, where </a:t>
                      </a:r>
                      <a:r>
                        <a:rPr kumimoji="0" lang="en-US" sz="800" b="0" i="0" u="none" strike="noStrike" kern="1200" cap="none" spc="0" normalizeH="0" baseline="0" noProof="0" dirty="0" err="1">
                          <a:ln>
                            <a:noFill/>
                          </a:ln>
                          <a:solidFill>
                            <a:srgbClr val="454142"/>
                          </a:solidFill>
                          <a:effectLst/>
                          <a:uLnTx/>
                          <a:uFillTx/>
                          <a:latin typeface="+mn-lt"/>
                          <a:ea typeface="+mn-ea"/>
                          <a:cs typeface="+mn-cs"/>
                        </a:rPr>
                        <a:t>Goizueta</a:t>
                      </a:r>
                      <a:r>
                        <a:rPr kumimoji="0" lang="en-US" sz="800" b="0" i="0" u="none" strike="noStrike" kern="1200" cap="none" spc="0" normalizeH="0" baseline="0" noProof="0" dirty="0">
                          <a:ln>
                            <a:noFill/>
                          </a:ln>
                          <a:solidFill>
                            <a:srgbClr val="454142"/>
                          </a:solidFill>
                          <a:effectLst/>
                          <a:uLnTx/>
                          <a:uFillTx/>
                          <a:latin typeface="+mn-lt"/>
                          <a:ea typeface="+mn-ea"/>
                          <a:cs typeface="+mn-cs"/>
                        </a:rPr>
                        <a:t> Business School faculty address the latest trends. Click </a:t>
                      </a:r>
                      <a:r>
                        <a:rPr kumimoji="0" lang="en-US" sz="800" b="0" i="0" u="none" strike="noStrike" kern="1200" cap="none" spc="0" normalizeH="0" baseline="0" noProof="0" dirty="0">
                          <a:ln>
                            <a:noFill/>
                          </a:ln>
                          <a:solidFill>
                            <a:srgbClr val="454142"/>
                          </a:solidFill>
                          <a:effectLst/>
                          <a:uLnTx/>
                          <a:uFillTx/>
                          <a:latin typeface="+mn-lt"/>
                          <a:ea typeface="+mn-ea"/>
                          <a:cs typeface="+mn-cs"/>
                          <a:hlinkClick r:id="rId2"/>
                        </a:rPr>
                        <a:t>here</a:t>
                      </a:r>
                      <a:r>
                        <a:rPr kumimoji="0" lang="en-US" sz="800" b="0" i="0" u="none" strike="noStrike" kern="1200" cap="none" spc="0" normalizeH="0" baseline="0" noProof="0" dirty="0">
                          <a:ln>
                            <a:noFill/>
                          </a:ln>
                          <a:solidFill>
                            <a:srgbClr val="454142"/>
                          </a:solidFill>
                          <a:effectLst/>
                          <a:uLnTx/>
                          <a:uFillTx/>
                          <a:latin typeface="+mn-lt"/>
                          <a:ea typeface="+mn-ea"/>
                          <a:cs typeface="+mn-cs"/>
                        </a:rPr>
                        <a:t> to learn more and register.</a:t>
                      </a:r>
                      <a:endParaRPr kumimoji="0" lang="en-US" sz="800" b="0" i="0" u="none" strike="noStrike" kern="1200" cap="none" spc="0" normalizeH="0" baseline="0" noProof="0" dirty="0">
                        <a:ln>
                          <a:noFill/>
                        </a:ln>
                        <a:solidFill>
                          <a:srgbClr val="454142"/>
                        </a:solidFill>
                        <a:effectLst/>
                        <a:uLnTx/>
                        <a:uFillTx/>
                        <a:latin typeface="Arial Narrow" panose="020B0604020202020204" pitchFamily="34" charset="0"/>
                        <a:ea typeface="+mn-ea"/>
                        <a:cs typeface="Arial Narrow" panose="020B0604020202020204" pitchFamily="34" charset="0"/>
                      </a:endParaRPr>
                    </a:p>
                  </a:txBody>
                  <a:tcPr marL="182880" marT="91440" marB="91440" anchor="ctr"/>
                </a:tc>
                <a:tc>
                  <a:txBody>
                    <a:bodyPr/>
                    <a:lstStyle/>
                    <a:p>
                      <a:pPr algn="ctr"/>
                      <a:r>
                        <a:rPr lang="en-US" sz="800" b="0" kern="1200" dirty="0">
                          <a:solidFill>
                            <a:srgbClr val="454142"/>
                          </a:solidFill>
                          <a:effectLst/>
                        </a:rPr>
                        <a:t>Jan 16 –</a:t>
                      </a:r>
                    </a:p>
                    <a:p>
                      <a:pPr algn="ctr"/>
                      <a:r>
                        <a:rPr lang="en-US" sz="800" b="0" kern="1200" dirty="0">
                          <a:solidFill>
                            <a:srgbClr val="454142"/>
                          </a:solidFill>
                          <a:effectLst/>
                        </a:rPr>
                        <a:t>Dec 18,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a:solidFill>
                            <a:srgbClr val="454142"/>
                          </a:solidFill>
                          <a:effectLst/>
                        </a:rPr>
                        <a:t>Free</a:t>
                      </a:r>
                      <a:endParaRPr lang="en-US" sz="800" b="0" i="0" kern="1200">
                        <a:solidFill>
                          <a:srgbClr val="454142"/>
                        </a:solidFill>
                        <a:effectLst/>
                        <a:latin typeface="Arial Narrow" panose="020B0604020202020204" pitchFamily="34" charset="0"/>
                        <a:ea typeface="+mn-ea"/>
                        <a:cs typeface="Arial Narrow" panose="020B0604020202020204" pitchFamily="34" charset="0"/>
                      </a:endParaRPr>
                    </a:p>
                  </a:txBody>
                  <a:tcPr marT="91440" marB="91440" anchor="ctr"/>
                </a:tc>
                <a:tc>
                  <a:txBody>
                    <a:bodyPr/>
                    <a:lstStyle/>
                    <a:p>
                      <a:pPr algn="ctr"/>
                      <a:r>
                        <a:rPr lang="en-US" sz="800" dirty="0">
                          <a:solidFill>
                            <a:srgbClr val="454142"/>
                          </a:solidFill>
                        </a:rPr>
                        <a:t>Analytics,</a:t>
                      </a:r>
                    </a:p>
                    <a:p>
                      <a:pPr algn="ctr"/>
                      <a:r>
                        <a:rPr lang="en-US" sz="800" dirty="0">
                          <a:solidFill>
                            <a:srgbClr val="454142"/>
                          </a:solidFill>
                        </a:rPr>
                        <a:t>Artificial Intelligence,</a:t>
                      </a:r>
                    </a:p>
                    <a:p>
                      <a:pPr algn="ctr"/>
                      <a:r>
                        <a:rPr lang="en-US" sz="800" dirty="0">
                          <a:solidFill>
                            <a:srgbClr val="454142"/>
                          </a:solidFill>
                        </a:rPr>
                        <a:t>Finance,</a:t>
                      </a:r>
                    </a:p>
                    <a:p>
                      <a:pPr algn="ctr"/>
                      <a:r>
                        <a:rPr lang="en-US" sz="800" dirty="0">
                          <a:solidFill>
                            <a:srgbClr val="454142"/>
                          </a:solidFill>
                        </a:rPr>
                        <a:t>Healthcare, Innovation, Leadership,</a:t>
                      </a:r>
                    </a:p>
                    <a:p>
                      <a:pPr algn="ctr"/>
                      <a:r>
                        <a:rPr lang="en-US" sz="800" dirty="0">
                          <a:solidFill>
                            <a:srgbClr val="454142"/>
                          </a:solidFill>
                        </a:rPr>
                        <a:t>Marketing,</a:t>
                      </a:r>
                    </a:p>
                    <a:p>
                      <a:pPr algn="ctr"/>
                      <a:r>
                        <a:rPr lang="en-US" sz="800" dirty="0">
                          <a:solidFill>
                            <a:srgbClr val="454142"/>
                          </a:solidFill>
                        </a:rPr>
                        <a:t>Strategy</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a:solidFill>
                            <a:srgbClr val="454142"/>
                          </a:solidFill>
                        </a:rPr>
                        <a:t>Live Online</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a:solidFill>
                            <a:srgbClr val="454142"/>
                          </a:solidFill>
                        </a:rPr>
                        <a:t>Webinar</a:t>
                      </a:r>
                    </a:p>
                  </a:txBody>
                  <a:tcPr marT="91440" marB="91440" anchor="ctr"/>
                </a:tc>
                <a:tc>
                  <a:txBody>
                    <a:bodyPr/>
                    <a:lstStyle/>
                    <a:p>
                      <a:pPr algn="ctr"/>
                      <a:r>
                        <a:rPr lang="en-US" sz="800" b="0" i="0" kern="1200" dirty="0">
                          <a:solidFill>
                            <a:srgbClr val="454142"/>
                          </a:solidFill>
                          <a:effectLst/>
                          <a:latin typeface="+mn-lt"/>
                          <a:ea typeface="+mn-ea"/>
                          <a:cs typeface="+mn-cs"/>
                        </a:rPr>
                        <a:t>N/A</a:t>
                      </a:r>
                      <a:endParaRPr lang="en-US" sz="800" dirty="0">
                        <a:solidFill>
                          <a:srgbClr val="454142"/>
                        </a:solidFill>
                      </a:endParaRPr>
                    </a:p>
                  </a:txBody>
                  <a:tcPr marT="91440" marB="91440" anchor="ctr"/>
                </a:tc>
                <a:extLst>
                  <a:ext uri="{0D108BD9-81ED-4DB2-BD59-A6C34878D82A}">
                    <a16:rowId xmlns:a16="http://schemas.microsoft.com/office/drawing/2014/main" val="3791503480"/>
                  </a:ext>
                </a:extLst>
              </a:tr>
              <a:tr h="1114843">
                <a:tc>
                  <a:txBody>
                    <a:bodyPr/>
                    <a:lstStyle/>
                    <a:p>
                      <a:r>
                        <a:rPr lang="en-US" sz="800" b="1" kern="1200" dirty="0">
                          <a:solidFill>
                            <a:srgbClr val="454142"/>
                          </a:solidFill>
                          <a:effectLst/>
                        </a:rPr>
                        <a:t>Chief Medical Officer Program</a:t>
                      </a:r>
                    </a:p>
                    <a:p>
                      <a:r>
                        <a:rPr lang="en-US" sz="800" kern="1200" dirty="0">
                          <a:solidFill>
                            <a:srgbClr val="454142"/>
                          </a:solidFill>
                          <a:effectLst/>
                          <a:latin typeface="+mn-lt"/>
                          <a:ea typeface="+mn-ea"/>
                          <a:cs typeface="+mn-cs"/>
                        </a:rPr>
                        <a:t>The Chief Medical Officer Program will equip you to lead and inspire colleagues across the organization with a shared vision that reflects the unique needs of patient care delivery and strategic business goals. The 9- to 12-month immersive learning journey is focused on providing the mindset, skills, and frameworks required for you to succeed as a CMO, from business leadership to overseeing clinical operations, influencing stakeholders, and spearheading quality improvement. Click </a:t>
                      </a:r>
                      <a:r>
                        <a:rPr lang="en-US" sz="800" kern="1200" dirty="0">
                          <a:solidFill>
                            <a:srgbClr val="454142"/>
                          </a:solidFill>
                          <a:effectLst/>
                          <a:latin typeface="+mn-lt"/>
                          <a:ea typeface="+mn-ea"/>
                          <a:cs typeface="+mn-cs"/>
                          <a:hlinkClick r:id="rId3"/>
                        </a:rPr>
                        <a:t>here</a:t>
                      </a:r>
                      <a:r>
                        <a:rPr lang="en-US" sz="800" kern="1200" dirty="0">
                          <a:solidFill>
                            <a:srgbClr val="454142"/>
                          </a:solidFill>
                          <a:effectLst/>
                          <a:latin typeface="+mn-lt"/>
                          <a:ea typeface="+mn-ea"/>
                          <a:cs typeface="+mn-cs"/>
                        </a:rPr>
                        <a:t> to learn more and register.</a:t>
                      </a:r>
                    </a:p>
                  </a:txBody>
                  <a:tcPr marL="182880" marT="91440" marB="91440" anchor="ctr"/>
                </a:tc>
                <a:tc>
                  <a:txBody>
                    <a:bodyPr/>
                    <a:lstStyle/>
                    <a:p>
                      <a:pPr algn="ctr"/>
                      <a:r>
                        <a:rPr lang="en-US" sz="800" b="0" kern="1200" dirty="0">
                          <a:solidFill>
                            <a:srgbClr val="454142"/>
                          </a:solidFill>
                          <a:effectLst/>
                        </a:rPr>
                        <a:t>May 2025 – </a:t>
                      </a:r>
                    </a:p>
                    <a:p>
                      <a:pPr algn="ctr"/>
                      <a:r>
                        <a:rPr lang="en-US" sz="800" b="0" kern="1200" dirty="0">
                          <a:solidFill>
                            <a:srgbClr val="454142"/>
                          </a:solidFill>
                          <a:effectLst/>
                        </a:rPr>
                        <a:t>Mar 2026</a:t>
                      </a:r>
                    </a:p>
                  </a:txBody>
                  <a:tcPr marT="91440" marB="91440" anchor="ctr"/>
                </a:tc>
                <a:tc>
                  <a:txBody>
                    <a:bodyPr/>
                    <a:lstStyle/>
                    <a:p>
                      <a:pPr algn="ctr"/>
                      <a:r>
                        <a:rPr lang="en-US" sz="800" b="0" dirty="0">
                          <a:solidFill>
                            <a:srgbClr val="454142"/>
                          </a:solidFill>
                        </a:rPr>
                        <a:t>$18,500</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Healthcare</a:t>
                      </a:r>
                    </a:p>
                  </a:txBody>
                  <a:tcPr marT="91440" marB="91440" anchor="ctr"/>
                </a:tc>
                <a:tc>
                  <a:txBody>
                    <a:bodyPr/>
                    <a:lstStyle/>
                    <a:p>
                      <a:pPr algn="ctr"/>
                      <a:r>
                        <a:rPr lang="en-US" sz="800" dirty="0">
                          <a:solidFill>
                            <a:srgbClr val="454142"/>
                          </a:solidFill>
                        </a:rPr>
                        <a:t>Modular Program</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b="0" i="0" kern="1200" dirty="0">
                          <a:solidFill>
                            <a:srgbClr val="454142"/>
                          </a:solidFill>
                          <a:effectLst/>
                          <a:latin typeface="+mn-lt"/>
                          <a:ea typeface="+mn-ea"/>
                          <a:cs typeface="+mn-cs"/>
                        </a:rPr>
                        <a:t>Chief Medical Officer Program</a:t>
                      </a:r>
                      <a:endParaRPr lang="en-US" sz="800" dirty="0">
                        <a:solidFill>
                          <a:srgbClr val="454142"/>
                        </a:solidFill>
                      </a:endParaRPr>
                    </a:p>
                  </a:txBody>
                  <a:tcPr marT="91440" marB="91440" anchor="ctr"/>
                </a:tc>
                <a:extLst>
                  <a:ext uri="{0D108BD9-81ED-4DB2-BD59-A6C34878D82A}">
                    <a16:rowId xmlns:a16="http://schemas.microsoft.com/office/drawing/2014/main" val="79899322"/>
                  </a:ext>
                </a:extLst>
              </a:tr>
              <a:tr h="1044918">
                <a:tc>
                  <a:txBody>
                    <a:bodyPr/>
                    <a:lstStyle/>
                    <a:p>
                      <a:r>
                        <a:rPr lang="en-US" sz="800" b="1" kern="1200" dirty="0">
                          <a:solidFill>
                            <a:srgbClr val="454142"/>
                          </a:solidFill>
                          <a:effectLst/>
                        </a:rPr>
                        <a:t>Executive Communication &amp; Leadership Presence</a:t>
                      </a:r>
                    </a:p>
                    <a:p>
                      <a:r>
                        <a:rPr lang="en-US" sz="800" b="0" kern="1200" dirty="0">
                          <a:solidFill>
                            <a:srgbClr val="454142"/>
                          </a:solidFill>
                          <a:effectLst/>
                        </a:rPr>
                        <a:t>Build confidence and inspire action among internal and external audiences with an effective, consistent messaging strategy and tactics for becoming a more observant and effective communicator. Learn how to guide your organization through any challenge or obstacle. Click </a:t>
                      </a:r>
                      <a:r>
                        <a:rPr lang="en-US" sz="800" b="0" kern="1200" dirty="0">
                          <a:solidFill>
                            <a:srgbClr val="454142"/>
                          </a:solidFill>
                          <a:effectLst/>
                          <a:hlinkClick r:id="rId4"/>
                        </a:rPr>
                        <a:t>here</a:t>
                      </a:r>
                      <a:r>
                        <a:rPr lang="en-US" sz="800" b="0" kern="1200" dirty="0">
                          <a:solidFill>
                            <a:srgbClr val="454142"/>
                          </a:solidFill>
                          <a:effectLst/>
                        </a:rPr>
                        <a:t> to learn more and register.</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L="182880"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a:solidFill>
                            <a:srgbClr val="454142"/>
                          </a:solidFill>
                          <a:effectLst/>
                          <a:latin typeface="+mn-lt"/>
                          <a:ea typeface="+mn-ea"/>
                          <a:cs typeface="+mn-cs"/>
                        </a:rPr>
                        <a:t>Mar 26-27, </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a:solidFill>
                            <a:srgbClr val="454142"/>
                          </a:solidFill>
                          <a:effectLst/>
                          <a:latin typeface="+mn-lt"/>
                          <a:ea typeface="+mn-ea"/>
                          <a:cs typeface="+mn-cs"/>
                        </a:rPr>
                        <a:t>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a:solidFill>
                            <a:srgbClr val="454142"/>
                          </a:solidFill>
                          <a:effectLst/>
                        </a:rPr>
                        <a:t>$2,495</a:t>
                      </a:r>
                      <a:endParaRPr lang="en-US" sz="800" b="0" i="0" kern="1200">
                        <a:solidFill>
                          <a:srgbClr val="454142"/>
                        </a:solidFill>
                        <a:effectLst/>
                        <a:latin typeface="Arial Narrow" panose="020B0604020202020204" pitchFamily="34" charset="0"/>
                        <a:ea typeface="+mn-ea"/>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a:solidFill>
                            <a:srgbClr val="454142"/>
                          </a:solidFill>
                        </a:rPr>
                        <a:t>Leadership, Strategy</a:t>
                      </a:r>
                    </a:p>
                  </a:txBody>
                  <a:tcPr marT="91440" marB="91440" anchor="ctr"/>
                </a:tc>
                <a:tc>
                  <a:txBody>
                    <a:bodyPr/>
                    <a:lstStyle/>
                    <a:p>
                      <a:pPr algn="ctr"/>
                      <a:r>
                        <a:rPr lang="en-US" sz="800">
                          <a:solidFill>
                            <a:srgbClr val="454142"/>
                          </a:solidFill>
                        </a:rPr>
                        <a:t>Short Course</a:t>
                      </a:r>
                    </a:p>
                  </a:txBody>
                  <a:tcPr marT="91440" marB="91440" anchor="ctr"/>
                </a:tc>
                <a:tc>
                  <a:txBody>
                    <a:bodyPr/>
                    <a:lstStyle/>
                    <a:p>
                      <a:pPr algn="ctr"/>
                      <a:r>
                        <a:rPr lang="en-US" sz="800">
                          <a:solidFill>
                            <a:srgbClr val="454142"/>
                          </a:solidFill>
                        </a:rPr>
                        <a:t>In-Person</a:t>
                      </a:r>
                    </a:p>
                  </a:txBody>
                  <a:tcPr marT="91440" marB="91440" anchor="ctr"/>
                </a:tc>
                <a:tc>
                  <a:txBody>
                    <a:bodyPr/>
                    <a:lstStyle/>
                    <a:p>
                      <a:pPr algn="ctr"/>
                      <a:r>
                        <a:rPr lang="en-US" sz="800" b="0" i="0" kern="1200" dirty="0">
                          <a:solidFill>
                            <a:srgbClr val="454142"/>
                          </a:solidFill>
                          <a:effectLst/>
                          <a:latin typeface="+mn-lt"/>
                          <a:ea typeface="+mn-ea"/>
                          <a:cs typeface="+mn-cs"/>
                        </a:rPr>
                        <a:t>Excellence in Business Certificate, Roberto C. Goizueta Leadership Certificate</a:t>
                      </a:r>
                      <a:endParaRPr lang="en-US" sz="800" dirty="0">
                        <a:solidFill>
                          <a:srgbClr val="454142"/>
                        </a:solidFill>
                      </a:endParaRPr>
                    </a:p>
                  </a:txBody>
                  <a:tcPr marT="91440" marB="91440" anchor="ctr"/>
                </a:tc>
                <a:extLst>
                  <a:ext uri="{0D108BD9-81ED-4DB2-BD59-A6C34878D82A}">
                    <a16:rowId xmlns:a16="http://schemas.microsoft.com/office/drawing/2014/main" val="696467852"/>
                  </a:ext>
                </a:extLst>
              </a:tr>
              <a:tr h="1280160">
                <a:tc>
                  <a:txBody>
                    <a:bodyPr/>
                    <a:lstStyle/>
                    <a:p>
                      <a:r>
                        <a:rPr lang="en-US" sz="800" b="1" kern="1200" dirty="0">
                          <a:solidFill>
                            <a:srgbClr val="454142"/>
                          </a:solidFill>
                          <a:effectLst/>
                          <a:latin typeface="+mn-lt"/>
                          <a:ea typeface="+mn-ea"/>
                          <a:cs typeface="+mn-cs"/>
                        </a:rPr>
                        <a:t>Data Visualization</a:t>
                      </a:r>
                    </a:p>
                    <a:p>
                      <a:r>
                        <a:rPr lang="en-US" sz="800" dirty="0"/>
                        <a:t>This course guides you through the fundamentals of data visualization, emphasizing the art of presenting insights in a clear and impactful manner. You will engage in practical activities to master the use of premier visualization tools, craft strategies grounded in data, and leverage informed choices to propel business achievements. </a:t>
                      </a:r>
                      <a:r>
                        <a:rPr lang="en-US" sz="800" kern="1200" dirty="0">
                          <a:solidFill>
                            <a:srgbClr val="454142"/>
                          </a:solidFill>
                          <a:effectLst/>
                          <a:latin typeface="+mn-lt"/>
                          <a:ea typeface="+mn-ea"/>
                          <a:cs typeface="+mn-cs"/>
                        </a:rPr>
                        <a:t>Click </a:t>
                      </a:r>
                      <a:r>
                        <a:rPr lang="en-US" sz="800" kern="1200" dirty="0">
                          <a:solidFill>
                            <a:srgbClr val="454142"/>
                          </a:solidFill>
                          <a:effectLst/>
                          <a:latin typeface="+mn-lt"/>
                          <a:ea typeface="+mn-ea"/>
                          <a:cs typeface="+mn-cs"/>
                          <a:hlinkClick r:id="rId5"/>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Apr 1,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Leading Digital Transformation</a:t>
                      </a:r>
                    </a:p>
                  </a:txBody>
                  <a:tcPr marT="91440" marB="91440" anchor="ctr"/>
                </a:tc>
                <a:extLst>
                  <a:ext uri="{0D108BD9-81ED-4DB2-BD59-A6C34878D82A}">
                    <a16:rowId xmlns:a16="http://schemas.microsoft.com/office/drawing/2014/main" val="1986311825"/>
                  </a:ext>
                </a:extLst>
              </a:tr>
              <a:tr h="1280160">
                <a:tc>
                  <a:txBody>
                    <a:bodyPr/>
                    <a:lstStyle/>
                    <a:p>
                      <a:r>
                        <a:rPr lang="en-US" sz="800" b="1" kern="1200" dirty="0">
                          <a:solidFill>
                            <a:srgbClr val="454142"/>
                          </a:solidFill>
                          <a:effectLst/>
                          <a:latin typeface="+mn-lt"/>
                          <a:ea typeface="+mn-ea"/>
                          <a:cs typeface="+mn-cs"/>
                        </a:rPr>
                        <a:t>Developing a Culture of Experimentation</a:t>
                      </a:r>
                    </a:p>
                    <a:p>
                      <a:r>
                        <a:rPr lang="en-US" sz="800" dirty="0"/>
                        <a:t>This course is designed with the specific goal of nurturing an innovative business culture. It emphasizes the importance of prioritizing experimentation and actively encourages risk-taking as an essential strategy to fuel growth and spark creativity. You will learn how to create an environment that not only supports but rewards innovative thinking and bold decision-making, laying the foundation for a dynamic and forward-thinking business landscape. </a:t>
                      </a:r>
                      <a:r>
                        <a:rPr lang="en-US" sz="800" kern="1200" dirty="0">
                          <a:solidFill>
                            <a:srgbClr val="454142"/>
                          </a:solidFill>
                          <a:effectLst/>
                          <a:latin typeface="+mn-lt"/>
                          <a:ea typeface="+mn-ea"/>
                          <a:cs typeface="+mn-cs"/>
                        </a:rPr>
                        <a:t>Click </a:t>
                      </a:r>
                      <a:r>
                        <a:rPr lang="en-US" sz="800" kern="1200" dirty="0">
                          <a:solidFill>
                            <a:srgbClr val="454142"/>
                          </a:solidFill>
                          <a:effectLst/>
                          <a:latin typeface="+mn-lt"/>
                          <a:ea typeface="+mn-ea"/>
                          <a:cs typeface="+mn-cs"/>
                          <a:hlinkClick r:id="rId5"/>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Apr 1,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Leading Digital Transformation</a:t>
                      </a:r>
                    </a:p>
                  </a:txBody>
                  <a:tcPr marT="91440" marB="91440" anchor="ctr"/>
                </a:tc>
                <a:extLst>
                  <a:ext uri="{0D108BD9-81ED-4DB2-BD59-A6C34878D82A}">
                    <a16:rowId xmlns:a16="http://schemas.microsoft.com/office/drawing/2014/main" val="3064476788"/>
                  </a:ext>
                </a:extLst>
              </a:tr>
            </a:tbl>
          </a:graphicData>
        </a:graphic>
      </p:graphicFrame>
    </p:spTree>
    <p:extLst>
      <p:ext uri="{BB962C8B-B14F-4D97-AF65-F5344CB8AC3E}">
        <p14:creationId xmlns:p14="http://schemas.microsoft.com/office/powerpoint/2010/main" val="1533459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1800" b="1" dirty="0">
                <a:latin typeface="Arial Narrow" panose="020B0604020202020204" pitchFamily="34" charset="0"/>
                <a:cs typeface="Arial Narrow" panose="020B0604020202020204" pitchFamily="34" charset="0"/>
              </a:rPr>
              <a:t>2025 Emory Executive Education Courses &amp; Programs</a:t>
            </a:r>
          </a:p>
        </p:txBody>
      </p:sp>
      <p:graphicFrame>
        <p:nvGraphicFramePr>
          <p:cNvPr id="2" name="Table 2">
            <a:extLst>
              <a:ext uri="{FF2B5EF4-FFF2-40B4-BE49-F238E27FC236}">
                <a16:creationId xmlns:a16="http://schemas.microsoft.com/office/drawing/2014/main" id="{FA8CC698-C909-8543-8613-A1DCA8FADE65}"/>
              </a:ext>
            </a:extLst>
          </p:cNvPr>
          <p:cNvGraphicFramePr>
            <a:graphicFrameLocks noGrp="1"/>
          </p:cNvGraphicFramePr>
          <p:nvPr>
            <p:extLst>
              <p:ext uri="{D42A27DB-BD31-4B8C-83A1-F6EECF244321}">
                <p14:modId xmlns:p14="http://schemas.microsoft.com/office/powerpoint/2010/main" val="1964292878"/>
              </p:ext>
            </p:extLst>
          </p:nvPr>
        </p:nvGraphicFramePr>
        <p:xfrm>
          <a:off x="296561" y="741911"/>
          <a:ext cx="9465277" cy="6105698"/>
        </p:xfrm>
        <a:graphic>
          <a:graphicData uri="http://schemas.openxmlformats.org/drawingml/2006/table">
            <a:tbl>
              <a:tblPr firstRow="1" bandRow="1">
                <a:tableStyleId>{F5AB1C69-6EDB-4FF4-983F-18BD219EF322}</a:tableStyleId>
              </a:tblPr>
              <a:tblGrid>
                <a:gridCol w="4427839">
                  <a:extLst>
                    <a:ext uri="{9D8B030D-6E8A-4147-A177-3AD203B41FA5}">
                      <a16:colId xmlns:a16="http://schemas.microsoft.com/office/drawing/2014/main" val="2825053960"/>
                    </a:ext>
                  </a:extLst>
                </a:gridCol>
                <a:gridCol w="844062">
                  <a:extLst>
                    <a:ext uri="{9D8B030D-6E8A-4147-A177-3AD203B41FA5}">
                      <a16:colId xmlns:a16="http://schemas.microsoft.com/office/drawing/2014/main" val="2194143193"/>
                    </a:ext>
                  </a:extLst>
                </a:gridCol>
                <a:gridCol w="633046">
                  <a:extLst>
                    <a:ext uri="{9D8B030D-6E8A-4147-A177-3AD203B41FA5}">
                      <a16:colId xmlns:a16="http://schemas.microsoft.com/office/drawing/2014/main" val="2068267983"/>
                    </a:ext>
                  </a:extLst>
                </a:gridCol>
                <a:gridCol w="844061">
                  <a:extLst>
                    <a:ext uri="{9D8B030D-6E8A-4147-A177-3AD203B41FA5}">
                      <a16:colId xmlns:a16="http://schemas.microsoft.com/office/drawing/2014/main" val="932853046"/>
                    </a:ext>
                  </a:extLst>
                </a:gridCol>
                <a:gridCol w="703385">
                  <a:extLst>
                    <a:ext uri="{9D8B030D-6E8A-4147-A177-3AD203B41FA5}">
                      <a16:colId xmlns:a16="http://schemas.microsoft.com/office/drawing/2014/main" val="3966931585"/>
                    </a:ext>
                  </a:extLst>
                </a:gridCol>
                <a:gridCol w="773723">
                  <a:extLst>
                    <a:ext uri="{9D8B030D-6E8A-4147-A177-3AD203B41FA5}">
                      <a16:colId xmlns:a16="http://schemas.microsoft.com/office/drawing/2014/main" val="1523591321"/>
                    </a:ext>
                  </a:extLst>
                </a:gridCol>
                <a:gridCol w="1239161">
                  <a:extLst>
                    <a:ext uri="{9D8B030D-6E8A-4147-A177-3AD203B41FA5}">
                      <a16:colId xmlns:a16="http://schemas.microsoft.com/office/drawing/2014/main" val="29926417"/>
                    </a:ext>
                  </a:extLst>
                </a:gridCol>
              </a:tblGrid>
              <a:tr h="308092">
                <a:tc>
                  <a:txBody>
                    <a:bodyPr/>
                    <a:lstStyle/>
                    <a:p>
                      <a:pPr marL="0" marR="0" lvl="0" indent="0" algn="l" defTabSz="582930" rtl="0" eaLnBrk="1" fontAlgn="auto" latinLnBrk="0" hangingPunct="1">
                        <a:lnSpc>
                          <a:spcPct val="100000"/>
                        </a:lnSpc>
                        <a:spcBef>
                          <a:spcPts val="0"/>
                        </a:spcBef>
                        <a:spcAft>
                          <a:spcPts val="0"/>
                        </a:spcAft>
                        <a:buClrTx/>
                        <a:buSzTx/>
                        <a:buFontTx/>
                        <a:buNone/>
                        <a:tabLst/>
                        <a:defRPr/>
                      </a:pPr>
                      <a:r>
                        <a:rPr lang="en-US" sz="800" b="1" kern="1200">
                          <a:solidFill>
                            <a:srgbClr val="454142"/>
                          </a:solidFill>
                          <a:effectLst/>
                        </a:rPr>
                        <a:t>COURSE NAME</a:t>
                      </a:r>
                      <a:endParaRPr lang="en-US" sz="800" b="1" kern="1200">
                        <a:solidFill>
                          <a:srgbClr val="454142"/>
                        </a:solidFill>
                        <a:effectLst/>
                        <a:latin typeface="Times" pitchFamily="2" charset="0"/>
                        <a:ea typeface="+mn-ea"/>
                        <a:cs typeface="+mn-cs"/>
                      </a:endParaRPr>
                    </a:p>
                  </a:txBody>
                  <a:tcPr marL="182880" marT="35329" marB="35329" anchor="ctr">
                    <a:solidFill>
                      <a:schemeClr val="accent2"/>
                    </a:solidFill>
                  </a:tcPr>
                </a:tc>
                <a:tc>
                  <a:txBody>
                    <a:bodyPr/>
                    <a:lstStyle/>
                    <a:p>
                      <a:pPr algn="ctr"/>
                      <a:r>
                        <a:rPr lang="en-US" sz="800">
                          <a:solidFill>
                            <a:srgbClr val="454142"/>
                          </a:solidFill>
                        </a:rPr>
                        <a:t>DATE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COURSE FEE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TOPIC</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TYPE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FORMAT</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dirty="0">
                          <a:solidFill>
                            <a:srgbClr val="454142"/>
                          </a:solidFill>
                          <a:effectLst/>
                        </a:rPr>
                        <a:t>CERTIFICATE</a:t>
                      </a:r>
                      <a:endParaRPr lang="en-US" sz="800" dirty="0">
                        <a:solidFill>
                          <a:srgbClr val="454142"/>
                        </a:solidFill>
                        <a:latin typeface="Times" pitchFamily="2" charset="0"/>
                      </a:endParaRPr>
                    </a:p>
                  </a:txBody>
                  <a:tcPr marL="70658" marR="70658" marT="35329" marB="35329" anchor="ctr">
                    <a:solidFill>
                      <a:schemeClr val="accent2"/>
                    </a:solidFill>
                  </a:tcPr>
                </a:tc>
                <a:extLst>
                  <a:ext uri="{0D108BD9-81ED-4DB2-BD59-A6C34878D82A}">
                    <a16:rowId xmlns:a16="http://schemas.microsoft.com/office/drawing/2014/main" val="4040834437"/>
                  </a:ext>
                </a:extLst>
              </a:tr>
              <a:tr h="1097280">
                <a:tc>
                  <a:txBody>
                    <a:bodyPr/>
                    <a:lstStyle/>
                    <a:p>
                      <a:r>
                        <a:rPr lang="en-US" sz="800" b="1" kern="1200" dirty="0">
                          <a:solidFill>
                            <a:srgbClr val="454142"/>
                          </a:solidFill>
                          <a:effectLst/>
                          <a:latin typeface="+mn-lt"/>
                          <a:ea typeface="+mn-ea"/>
                          <a:cs typeface="+mn-cs"/>
                        </a:rPr>
                        <a:t>Healthcare Strategy: Strategically Leading Healthcare Organizations</a:t>
                      </a:r>
                    </a:p>
                    <a:p>
                      <a:r>
                        <a:rPr lang="en-US" sz="800" kern="1200" dirty="0">
                          <a:solidFill>
                            <a:srgbClr val="454142"/>
                          </a:solidFill>
                          <a:effectLst/>
                          <a:latin typeface="+mn-lt"/>
                          <a:ea typeface="+mn-ea"/>
                          <a:cs typeface="+mn-cs"/>
                        </a:rPr>
                        <a:t>Gain an understanding of tomorrow’s competitive landscape in health care characterized by regulatory uncertainty, confounded consumers, and the ever-shifting balance of power amongst payers, providers and pharma/devices. All these demand that our health care leaders be clear in their organization’s strategy and simultaneously excel at leading organizational change. Click </a:t>
                      </a:r>
                      <a:r>
                        <a:rPr lang="en-US" sz="800" kern="1200" dirty="0">
                          <a:solidFill>
                            <a:srgbClr val="454142"/>
                          </a:solidFill>
                          <a:effectLst/>
                          <a:latin typeface="+mn-lt"/>
                          <a:ea typeface="+mn-ea"/>
                          <a:cs typeface="+mn-cs"/>
                          <a:hlinkClick r:id="rId2"/>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dirty="0">
                          <a:solidFill>
                            <a:srgbClr val="454142"/>
                          </a:solidFill>
                          <a:effectLst/>
                          <a:latin typeface="+mn-lt"/>
                          <a:ea typeface="+mn-ea"/>
                          <a:cs typeface="+mn-cs"/>
                        </a:rPr>
                        <a:t>Apr 11-12, </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dirty="0">
                          <a:solidFill>
                            <a:srgbClr val="454142"/>
                          </a:solidFill>
                          <a:effectLst/>
                          <a:latin typeface="+mn-lt"/>
                          <a:ea typeface="+mn-ea"/>
                          <a:cs typeface="+mn-cs"/>
                        </a:rPr>
                        <a:t>2025</a:t>
                      </a:r>
                    </a:p>
                  </a:txBody>
                  <a:tcPr marT="91440" marB="91440" anchor="ctr"/>
                </a:tc>
                <a:tc>
                  <a:txBody>
                    <a:bodyPr/>
                    <a:lstStyle/>
                    <a:p>
                      <a:pPr algn="ctr"/>
                      <a:r>
                        <a:rPr lang="en-US" sz="800" b="0" dirty="0">
                          <a:solidFill>
                            <a:srgbClr val="454142"/>
                          </a:solidFill>
                        </a:rPr>
                        <a:t>$3,000</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Healthcare,</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Innovation,</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Leadership,</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MBA-Level Course</a:t>
                      </a:r>
                    </a:p>
                  </a:txBody>
                  <a:tcPr marT="91440" marB="91440" anchor="ctr"/>
                </a:tc>
                <a:tc>
                  <a:txBody>
                    <a:bodyPr/>
                    <a:lstStyle/>
                    <a:p>
                      <a:pPr algn="ctr"/>
                      <a:r>
                        <a:rPr lang="en-US" sz="800" dirty="0">
                          <a:solidFill>
                            <a:srgbClr val="454142"/>
                          </a:solidFill>
                        </a:rPr>
                        <a:t>Hybrid</a:t>
                      </a:r>
                    </a:p>
                  </a:txBody>
                  <a:tcPr marT="91440" marB="91440" anchor="ctr"/>
                </a:tc>
                <a:tc>
                  <a:txBody>
                    <a:bodyPr/>
                    <a:lstStyle/>
                    <a:p>
                      <a:pPr algn="ctr"/>
                      <a:r>
                        <a:rPr lang="en-US" sz="800" dirty="0">
                          <a:solidFill>
                            <a:srgbClr val="454142"/>
                          </a:solidFill>
                        </a:rPr>
                        <a:t>Business of Healthcare</a:t>
                      </a:r>
                    </a:p>
                  </a:txBody>
                  <a:tcPr marT="91440" marB="91440" anchor="ctr"/>
                </a:tc>
                <a:extLst>
                  <a:ext uri="{0D108BD9-81ED-4DB2-BD59-A6C34878D82A}">
                    <a16:rowId xmlns:a16="http://schemas.microsoft.com/office/drawing/2014/main" val="2880730943"/>
                  </a:ext>
                </a:extLst>
              </a:tr>
              <a:tr h="914400">
                <a:tc>
                  <a:txBody>
                    <a:bodyPr/>
                    <a:lstStyle/>
                    <a:p>
                      <a:r>
                        <a:rPr lang="en-US" sz="800" b="1" kern="1200" dirty="0">
                          <a:solidFill>
                            <a:srgbClr val="454142"/>
                          </a:solidFill>
                          <a:effectLst/>
                        </a:rPr>
                        <a:t>Unlocking Growth with Design Thinking &amp; AI</a:t>
                      </a:r>
                    </a:p>
                    <a:p>
                      <a:r>
                        <a:rPr lang="en-US" sz="800" kern="1200" dirty="0">
                          <a:solidFill>
                            <a:srgbClr val="454142"/>
                          </a:solidFill>
                          <a:effectLst/>
                          <a:latin typeface="+mn-lt"/>
                          <a:ea typeface="+mn-ea"/>
                          <a:cs typeface="+mn-cs"/>
                        </a:rPr>
                        <a:t>Tap into the power of design thinking to transform your business and gain practical skills to build team engagement, drive operational efficiency, and create new sources of value. Click </a:t>
                      </a:r>
                      <a:r>
                        <a:rPr lang="en-US" sz="800" kern="1200" dirty="0">
                          <a:solidFill>
                            <a:srgbClr val="454142"/>
                          </a:solidFill>
                          <a:effectLst/>
                          <a:latin typeface="+mn-lt"/>
                          <a:ea typeface="+mn-ea"/>
                          <a:cs typeface="+mn-cs"/>
                          <a:hlinkClick r:id="rId3"/>
                        </a:rPr>
                        <a:t>here</a:t>
                      </a:r>
                      <a:r>
                        <a:rPr lang="en-US" sz="800" kern="1200" dirty="0">
                          <a:solidFill>
                            <a:srgbClr val="454142"/>
                          </a:solidFill>
                          <a:effectLst/>
                          <a:latin typeface="+mn-lt"/>
                          <a:ea typeface="+mn-ea"/>
                          <a:cs typeface="+mn-cs"/>
                        </a:rPr>
                        <a:t> to learn more and register.</a:t>
                      </a:r>
                    </a:p>
                  </a:txBody>
                  <a:tcPr marL="182880"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dirty="0">
                          <a:solidFill>
                            <a:srgbClr val="454142"/>
                          </a:solidFill>
                          <a:effectLst/>
                          <a:latin typeface="+mn-lt"/>
                          <a:ea typeface="+mn-ea"/>
                          <a:cs typeface="+mn-cs"/>
                        </a:rPr>
                        <a:t>Apr 23-24, </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dirty="0">
                          <a:solidFill>
                            <a:srgbClr val="454142"/>
                          </a:solidFill>
                          <a:effectLst/>
                          <a:latin typeface="+mn-lt"/>
                          <a:ea typeface="+mn-ea"/>
                          <a:cs typeface="+mn-cs"/>
                        </a:rPr>
                        <a:t>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$2,495</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Artificial Intelligence,</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Innovation,</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In-Person</a:t>
                      </a:r>
                    </a:p>
                  </a:txBody>
                  <a:tcPr marT="91440" marB="91440" anchor="ctr"/>
                </a:tc>
                <a:tc>
                  <a:txBody>
                    <a:bodyPr/>
                    <a:lstStyle/>
                    <a:p>
                      <a:pPr algn="ctr"/>
                      <a:r>
                        <a:rPr lang="en-US" sz="800" b="0" i="0" kern="1200" dirty="0">
                          <a:solidFill>
                            <a:srgbClr val="454142"/>
                          </a:solidFill>
                          <a:effectLst/>
                          <a:latin typeface="+mn-lt"/>
                          <a:ea typeface="+mn-ea"/>
                          <a:cs typeface="+mn-cs"/>
                        </a:rPr>
                        <a:t>Excellence in Business Certificate, Strategy and Innovation Certificate</a:t>
                      </a:r>
                      <a:endParaRPr lang="en-US" sz="800" dirty="0">
                        <a:solidFill>
                          <a:srgbClr val="454142"/>
                        </a:solidFill>
                      </a:endParaRPr>
                    </a:p>
                  </a:txBody>
                  <a:tcPr marT="91440" marB="91440" anchor="ctr"/>
                </a:tc>
                <a:extLst>
                  <a:ext uri="{0D108BD9-81ED-4DB2-BD59-A6C34878D82A}">
                    <a16:rowId xmlns:a16="http://schemas.microsoft.com/office/drawing/2014/main" val="1014849919"/>
                  </a:ext>
                </a:extLst>
              </a:tr>
              <a:tr h="914400">
                <a:tc>
                  <a:txBody>
                    <a:bodyPr/>
                    <a:lstStyle/>
                    <a:p>
                      <a:r>
                        <a:rPr lang="en-US" sz="800" b="1" kern="1200" dirty="0">
                          <a:solidFill>
                            <a:srgbClr val="454142"/>
                          </a:solidFill>
                          <a:effectLst/>
                        </a:rPr>
                        <a:t>Leveraging AI for Business</a:t>
                      </a:r>
                    </a:p>
                    <a:p>
                      <a:r>
                        <a:rPr lang="en-US" sz="800" kern="1200" dirty="0">
                          <a:solidFill>
                            <a:srgbClr val="454142"/>
                          </a:solidFill>
                          <a:effectLst/>
                          <a:latin typeface="+mn-lt"/>
                          <a:ea typeface="+mn-ea"/>
                          <a:cs typeface="+mn-cs"/>
                        </a:rPr>
                        <a:t>Tap into the power of design thinking to transform your business and gain practical skills to build team engagement, drive operational efficiency, and create new sources of value. Click </a:t>
                      </a:r>
                      <a:r>
                        <a:rPr lang="en-US" sz="800" kern="1200" dirty="0">
                          <a:solidFill>
                            <a:srgbClr val="454142"/>
                          </a:solidFill>
                          <a:effectLst/>
                          <a:latin typeface="+mn-lt"/>
                          <a:ea typeface="+mn-ea"/>
                          <a:cs typeface="+mn-cs"/>
                          <a:hlinkClick r:id="rId4"/>
                        </a:rPr>
                        <a:t>here</a:t>
                      </a:r>
                      <a:r>
                        <a:rPr lang="en-US" sz="800" kern="1200" dirty="0">
                          <a:solidFill>
                            <a:srgbClr val="454142"/>
                          </a:solidFill>
                          <a:effectLst/>
                          <a:latin typeface="+mn-lt"/>
                          <a:ea typeface="+mn-ea"/>
                          <a:cs typeface="+mn-cs"/>
                        </a:rPr>
                        <a:t> to learn more and register.</a:t>
                      </a:r>
                    </a:p>
                  </a:txBody>
                  <a:tcPr marL="182880" marT="91440" marB="91440" anchor="ctr"/>
                </a:tc>
                <a:tc>
                  <a:txBody>
                    <a:bodyPr/>
                    <a:lstStyle/>
                    <a:p>
                      <a:pPr algn="ctr"/>
                      <a:r>
                        <a:rPr lang="en-US" sz="800" b="0" kern="1200" dirty="0">
                          <a:solidFill>
                            <a:srgbClr val="454142"/>
                          </a:solidFill>
                          <a:effectLst/>
                        </a:rPr>
                        <a:t>Apr 30 –</a:t>
                      </a:r>
                    </a:p>
                    <a:p>
                      <a:pPr algn="ctr"/>
                      <a:r>
                        <a:rPr lang="en-US" sz="800" b="0" kern="1200" dirty="0">
                          <a:solidFill>
                            <a:srgbClr val="454142"/>
                          </a:solidFill>
                          <a:effectLst/>
                        </a:rPr>
                        <a:t>May 1,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$2,495</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Artificial Intelligence,</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Innovation,</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In-Person</a:t>
                      </a:r>
                    </a:p>
                  </a:txBody>
                  <a:tcPr marT="91440" marB="91440" anchor="ctr"/>
                </a:tc>
                <a:tc>
                  <a:txBody>
                    <a:bodyPr/>
                    <a:lstStyle/>
                    <a:p>
                      <a:pPr algn="ctr"/>
                      <a:r>
                        <a:rPr lang="en-US" sz="800" b="0" i="0" kern="1200" dirty="0">
                          <a:solidFill>
                            <a:srgbClr val="454142"/>
                          </a:solidFill>
                          <a:effectLst/>
                          <a:latin typeface="+mn-lt"/>
                          <a:ea typeface="+mn-ea"/>
                          <a:cs typeface="+mn-cs"/>
                        </a:rPr>
                        <a:t>Excellence in Business Certificate, Strategy and Innovation Certificate</a:t>
                      </a:r>
                      <a:endParaRPr lang="en-US" sz="800" dirty="0">
                        <a:solidFill>
                          <a:srgbClr val="454142"/>
                        </a:solidFill>
                      </a:endParaRPr>
                    </a:p>
                  </a:txBody>
                  <a:tcPr marT="91440" marB="91440" anchor="ctr"/>
                </a:tc>
                <a:extLst>
                  <a:ext uri="{0D108BD9-81ED-4DB2-BD59-A6C34878D82A}">
                    <a16:rowId xmlns:a16="http://schemas.microsoft.com/office/drawing/2014/main" val="520248332"/>
                  </a:ext>
                </a:extLst>
              </a:tr>
              <a:tr h="1097280">
                <a:tc>
                  <a:txBody>
                    <a:bodyPr/>
                    <a:lstStyle/>
                    <a:p>
                      <a:r>
                        <a:rPr lang="en-US" sz="800" b="1" kern="1200" dirty="0">
                          <a:solidFill>
                            <a:srgbClr val="454142"/>
                          </a:solidFill>
                          <a:effectLst/>
                        </a:rPr>
                        <a:t>Disrupting Your Business Strategy</a:t>
                      </a:r>
                    </a:p>
                    <a:p>
                      <a:r>
                        <a:rPr lang="en-US" sz="800" kern="1200" dirty="0">
                          <a:solidFill>
                            <a:srgbClr val="454142"/>
                          </a:solidFill>
                          <a:effectLst/>
                          <a:latin typeface="+mn-lt"/>
                          <a:ea typeface="+mn-ea"/>
                          <a:cs typeface="+mn-cs"/>
                        </a:rPr>
                        <a:t>By exploring strategy, mission, and innovation and how they interact, this course will teach you how to help your organization disrupt itself before anyone else does. Develop the knowledge and skills necessary to lead a more agile organization and respond successfully to change in customers during increasingly disruptive times. Uncover your business’ ability to act on a more human mission for the company – doing good while also doing well. Click </a:t>
                      </a:r>
                      <a:r>
                        <a:rPr lang="en-US" sz="800" kern="1200" dirty="0">
                          <a:solidFill>
                            <a:srgbClr val="454142"/>
                          </a:solidFill>
                          <a:effectLst/>
                          <a:latin typeface="+mn-lt"/>
                          <a:ea typeface="+mn-ea"/>
                          <a:cs typeface="+mn-cs"/>
                          <a:hlinkClick r:id="rId5"/>
                        </a:rPr>
                        <a:t>here</a:t>
                      </a:r>
                      <a:r>
                        <a:rPr lang="en-US" sz="800" kern="1200" dirty="0">
                          <a:solidFill>
                            <a:srgbClr val="454142"/>
                          </a:solidFill>
                          <a:effectLst/>
                          <a:latin typeface="+mn-lt"/>
                          <a:ea typeface="+mn-ea"/>
                          <a:cs typeface="+mn-cs"/>
                        </a:rPr>
                        <a:t> to learn more and register.</a:t>
                      </a:r>
                    </a:p>
                  </a:txBody>
                  <a:tcPr marL="182880" marT="91440" marB="91440"/>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dirty="0">
                          <a:solidFill>
                            <a:srgbClr val="454142"/>
                          </a:solidFill>
                          <a:effectLst/>
                          <a:latin typeface="+mn-lt"/>
                          <a:ea typeface="+mn-ea"/>
                          <a:cs typeface="+mn-cs"/>
                        </a:rPr>
                        <a:t>May 13-14, </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dirty="0">
                          <a:solidFill>
                            <a:srgbClr val="454142"/>
                          </a:solidFill>
                          <a:effectLst/>
                          <a:latin typeface="+mn-lt"/>
                          <a:ea typeface="+mn-ea"/>
                          <a:cs typeface="+mn-cs"/>
                        </a:rPr>
                        <a:t>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$2,495</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Innovation, 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In-Person</a:t>
                      </a:r>
                    </a:p>
                  </a:txBody>
                  <a:tcPr marT="91440" marB="91440" anchor="ctr"/>
                </a:tc>
                <a:tc>
                  <a:txBody>
                    <a:bodyPr/>
                    <a:lstStyle/>
                    <a:p>
                      <a:pPr algn="ctr"/>
                      <a:r>
                        <a:rPr lang="en-US" sz="800" b="0" i="0" kern="1200" dirty="0">
                          <a:solidFill>
                            <a:srgbClr val="454142"/>
                          </a:solidFill>
                          <a:effectLst/>
                          <a:latin typeface="+mn-lt"/>
                          <a:ea typeface="+mn-ea"/>
                          <a:cs typeface="+mn-cs"/>
                        </a:rPr>
                        <a:t>Excellence in Business Certificate, Roberto C. Goizueta Leadership Certificate, Strategy and Innovation Certificate</a:t>
                      </a:r>
                      <a:endParaRPr lang="en-US" sz="800" dirty="0">
                        <a:solidFill>
                          <a:srgbClr val="454142"/>
                        </a:solidFill>
                      </a:endParaRPr>
                    </a:p>
                  </a:txBody>
                  <a:tcPr marT="91440" marB="91440" anchor="ctr"/>
                </a:tc>
                <a:extLst>
                  <a:ext uri="{0D108BD9-81ED-4DB2-BD59-A6C34878D82A}">
                    <a16:rowId xmlns:a16="http://schemas.microsoft.com/office/drawing/2014/main" val="2753187017"/>
                  </a:ext>
                </a:extLst>
              </a:tr>
              <a:tr h="1297723">
                <a:tc>
                  <a:txBody>
                    <a:bodyPr/>
                    <a:lstStyle/>
                    <a:p>
                      <a:r>
                        <a:rPr lang="en-US" sz="800" b="1" kern="1200" dirty="0">
                          <a:solidFill>
                            <a:srgbClr val="454142"/>
                          </a:solidFill>
                          <a:effectLst/>
                        </a:rPr>
                        <a:t>Nursing Leadership</a:t>
                      </a:r>
                    </a:p>
                    <a:p>
                      <a:r>
                        <a:rPr lang="en-US" sz="800" dirty="0"/>
                        <a:t>The Nursing Leadership Certificate program from Emory Executive Education is designed and led by Emory’s foremost thought leaders in business and nursing leadership. Dane Peterson, former president and chief operating officer; Bob Dent, vice president of patient services and chief nursing officer; Trina Geyer, director of nursing leadership and development; and other Emory Healthcare leaders bring their vast experience and expertise in nursing leadership, healthcare and business management, patient care, and finance to the program. The five-month immersive curriculum is focused on providing the frameworks, skills, and experience you need to develop innovative healthcare delivery models and create a strategic vision to lead your team of nurses and your organization through any healthcare challenge. Click</a:t>
                      </a:r>
                      <a:r>
                        <a:rPr lang="en-US" sz="800" kern="1200" dirty="0">
                          <a:solidFill>
                            <a:srgbClr val="454142"/>
                          </a:solidFill>
                          <a:effectLst/>
                          <a:latin typeface="+mn-lt"/>
                          <a:ea typeface="+mn-ea"/>
                          <a:cs typeface="+mn-cs"/>
                        </a:rPr>
                        <a:t> </a:t>
                      </a:r>
                      <a:r>
                        <a:rPr lang="en-US" sz="800" kern="1200" dirty="0">
                          <a:solidFill>
                            <a:srgbClr val="454142"/>
                          </a:solidFill>
                          <a:effectLst/>
                          <a:latin typeface="+mn-lt"/>
                          <a:ea typeface="+mn-ea"/>
                          <a:cs typeface="+mn-cs"/>
                          <a:hlinkClick r:id="rId6"/>
                        </a:rPr>
                        <a:t>here</a:t>
                      </a:r>
                      <a:r>
                        <a:rPr lang="en-US" sz="800" kern="1200" dirty="0">
                          <a:solidFill>
                            <a:srgbClr val="454142"/>
                          </a:solidFill>
                          <a:effectLst/>
                          <a:latin typeface="+mn-lt"/>
                          <a:ea typeface="+mn-ea"/>
                          <a:cs typeface="+mn-cs"/>
                        </a:rPr>
                        <a:t> to learn more and register.</a:t>
                      </a:r>
                    </a:p>
                    <a:p>
                      <a:endParaRPr lang="en-US" sz="800" kern="1200" dirty="0">
                        <a:solidFill>
                          <a:srgbClr val="454142"/>
                        </a:solidFill>
                        <a:effectLst/>
                        <a:latin typeface="+mn-lt"/>
                        <a:ea typeface="+mn-ea"/>
                        <a:cs typeface="+mn-cs"/>
                      </a:endParaRPr>
                    </a:p>
                    <a:p>
                      <a:endParaRPr lang="en-US" sz="800" kern="1200" dirty="0">
                        <a:solidFill>
                          <a:srgbClr val="454142"/>
                        </a:solidFill>
                        <a:effectLst/>
                        <a:latin typeface="+mn-lt"/>
                        <a:ea typeface="+mn-ea"/>
                        <a:cs typeface="+mn-cs"/>
                      </a:endParaRPr>
                    </a:p>
                  </a:txBody>
                  <a:tcPr marL="182880" marT="91440" marB="91440"/>
                </a:tc>
                <a:tc>
                  <a:txBody>
                    <a:bodyPr/>
                    <a:lstStyle/>
                    <a:p>
                      <a:pPr algn="ctr"/>
                      <a:r>
                        <a:rPr lang="en-US" sz="800" b="0" kern="1200" dirty="0">
                          <a:solidFill>
                            <a:srgbClr val="454142"/>
                          </a:solidFill>
                          <a:effectLst/>
                        </a:rPr>
                        <a:t>May – </a:t>
                      </a:r>
                    </a:p>
                    <a:p>
                      <a:pPr algn="ctr"/>
                      <a:r>
                        <a:rPr lang="en-US" sz="800" b="0" kern="1200" dirty="0">
                          <a:solidFill>
                            <a:srgbClr val="454142"/>
                          </a:solidFill>
                          <a:effectLst/>
                        </a:rPr>
                        <a:t>Oct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$6,150</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a:solidFill>
                            <a:srgbClr val="454142"/>
                          </a:solidFill>
                        </a:rPr>
                        <a:t>Innovation, Strategy</a:t>
                      </a:r>
                    </a:p>
                  </a:txBody>
                  <a:tcPr marT="91440" marB="91440" anchor="ctr"/>
                </a:tc>
                <a:tc>
                  <a:txBody>
                    <a:bodyPr/>
                    <a:lstStyle/>
                    <a:p>
                      <a:pPr algn="ctr"/>
                      <a:r>
                        <a:rPr lang="en-US" sz="800">
                          <a:solidFill>
                            <a:srgbClr val="454142"/>
                          </a:solidFill>
                        </a:rPr>
                        <a:t>Short Course</a:t>
                      </a:r>
                    </a:p>
                  </a:txBody>
                  <a:tcPr marT="91440" marB="91440" anchor="ctr"/>
                </a:tc>
                <a:tc>
                  <a:txBody>
                    <a:bodyPr/>
                    <a:lstStyle/>
                    <a:p>
                      <a:pPr algn="ctr"/>
                      <a:r>
                        <a:rPr lang="en-US" sz="800">
                          <a:solidFill>
                            <a:srgbClr val="454142"/>
                          </a:solidFill>
                        </a:rPr>
                        <a:t>In-Person</a:t>
                      </a:r>
                    </a:p>
                  </a:txBody>
                  <a:tcPr marT="91440" marB="91440" anchor="ctr"/>
                </a:tc>
                <a:tc>
                  <a:txBody>
                    <a:bodyPr/>
                    <a:lstStyle/>
                    <a:p>
                      <a:pPr algn="ctr"/>
                      <a:r>
                        <a:rPr lang="en-US" sz="800" b="0" i="0" kern="1200" dirty="0">
                          <a:solidFill>
                            <a:srgbClr val="454142"/>
                          </a:solidFill>
                          <a:effectLst/>
                          <a:latin typeface="+mn-lt"/>
                          <a:ea typeface="+mn-ea"/>
                          <a:cs typeface="+mn-cs"/>
                        </a:rPr>
                        <a:t>Excellence in Business Certificate, Roberto C. Goizueta Leadership Certificate, Strategy and Innovation Certificate</a:t>
                      </a:r>
                      <a:endParaRPr lang="en-US" sz="800" dirty="0">
                        <a:solidFill>
                          <a:srgbClr val="454142"/>
                        </a:solidFill>
                      </a:endParaRPr>
                    </a:p>
                  </a:txBody>
                  <a:tcPr marT="91440" marB="91440" anchor="ctr"/>
                </a:tc>
                <a:extLst>
                  <a:ext uri="{0D108BD9-81ED-4DB2-BD59-A6C34878D82A}">
                    <a16:rowId xmlns:a16="http://schemas.microsoft.com/office/drawing/2014/main" val="1523870385"/>
                  </a:ext>
                </a:extLst>
              </a:tr>
            </a:tbl>
          </a:graphicData>
        </a:graphic>
      </p:graphicFrame>
    </p:spTree>
    <p:extLst>
      <p:ext uri="{BB962C8B-B14F-4D97-AF65-F5344CB8AC3E}">
        <p14:creationId xmlns:p14="http://schemas.microsoft.com/office/powerpoint/2010/main" val="2373232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2515" y="103887"/>
            <a:ext cx="9433368" cy="373268"/>
          </a:xfrm>
        </p:spPr>
        <p:txBody>
          <a:bodyPr>
            <a:noAutofit/>
          </a:bodyPr>
          <a:lstStyle/>
          <a:p>
            <a:r>
              <a:rPr lang="en-US" sz="1800" b="1" dirty="0">
                <a:latin typeface="Arial Narrow" panose="020B0604020202020204" pitchFamily="34" charset="0"/>
                <a:cs typeface="Arial Narrow" panose="020B0604020202020204" pitchFamily="34" charset="0"/>
              </a:rPr>
              <a:t>2025 Emory Executive Education Courses &amp; Programs</a:t>
            </a:r>
          </a:p>
        </p:txBody>
      </p:sp>
      <p:graphicFrame>
        <p:nvGraphicFramePr>
          <p:cNvPr id="2" name="Table 2">
            <a:extLst>
              <a:ext uri="{FF2B5EF4-FFF2-40B4-BE49-F238E27FC236}">
                <a16:creationId xmlns:a16="http://schemas.microsoft.com/office/drawing/2014/main" id="{FA8CC698-C909-8543-8613-A1DCA8FADE65}"/>
              </a:ext>
            </a:extLst>
          </p:cNvPr>
          <p:cNvGraphicFramePr>
            <a:graphicFrameLocks noGrp="1"/>
          </p:cNvGraphicFramePr>
          <p:nvPr>
            <p:extLst>
              <p:ext uri="{D42A27DB-BD31-4B8C-83A1-F6EECF244321}">
                <p14:modId xmlns:p14="http://schemas.microsoft.com/office/powerpoint/2010/main" val="2589104487"/>
              </p:ext>
            </p:extLst>
          </p:nvPr>
        </p:nvGraphicFramePr>
        <p:xfrm>
          <a:off x="296561" y="432861"/>
          <a:ext cx="9465277" cy="6776258"/>
        </p:xfrm>
        <a:graphic>
          <a:graphicData uri="http://schemas.openxmlformats.org/drawingml/2006/table">
            <a:tbl>
              <a:tblPr firstRow="1" bandRow="1">
                <a:tableStyleId>{F5AB1C69-6EDB-4FF4-983F-18BD219EF322}</a:tableStyleId>
              </a:tblPr>
              <a:tblGrid>
                <a:gridCol w="4427839">
                  <a:extLst>
                    <a:ext uri="{9D8B030D-6E8A-4147-A177-3AD203B41FA5}">
                      <a16:colId xmlns:a16="http://schemas.microsoft.com/office/drawing/2014/main" val="2825053960"/>
                    </a:ext>
                  </a:extLst>
                </a:gridCol>
                <a:gridCol w="844062">
                  <a:extLst>
                    <a:ext uri="{9D8B030D-6E8A-4147-A177-3AD203B41FA5}">
                      <a16:colId xmlns:a16="http://schemas.microsoft.com/office/drawing/2014/main" val="2194143193"/>
                    </a:ext>
                  </a:extLst>
                </a:gridCol>
                <a:gridCol w="633046">
                  <a:extLst>
                    <a:ext uri="{9D8B030D-6E8A-4147-A177-3AD203B41FA5}">
                      <a16:colId xmlns:a16="http://schemas.microsoft.com/office/drawing/2014/main" val="2068267983"/>
                    </a:ext>
                  </a:extLst>
                </a:gridCol>
                <a:gridCol w="844061">
                  <a:extLst>
                    <a:ext uri="{9D8B030D-6E8A-4147-A177-3AD203B41FA5}">
                      <a16:colId xmlns:a16="http://schemas.microsoft.com/office/drawing/2014/main" val="932853046"/>
                    </a:ext>
                  </a:extLst>
                </a:gridCol>
                <a:gridCol w="703385">
                  <a:extLst>
                    <a:ext uri="{9D8B030D-6E8A-4147-A177-3AD203B41FA5}">
                      <a16:colId xmlns:a16="http://schemas.microsoft.com/office/drawing/2014/main" val="3966931585"/>
                    </a:ext>
                  </a:extLst>
                </a:gridCol>
                <a:gridCol w="773723">
                  <a:extLst>
                    <a:ext uri="{9D8B030D-6E8A-4147-A177-3AD203B41FA5}">
                      <a16:colId xmlns:a16="http://schemas.microsoft.com/office/drawing/2014/main" val="1523591321"/>
                    </a:ext>
                  </a:extLst>
                </a:gridCol>
                <a:gridCol w="1239161">
                  <a:extLst>
                    <a:ext uri="{9D8B030D-6E8A-4147-A177-3AD203B41FA5}">
                      <a16:colId xmlns:a16="http://schemas.microsoft.com/office/drawing/2014/main" val="29926417"/>
                    </a:ext>
                  </a:extLst>
                </a:gridCol>
              </a:tblGrid>
              <a:tr h="307102">
                <a:tc>
                  <a:txBody>
                    <a:bodyPr/>
                    <a:lstStyle/>
                    <a:p>
                      <a:pPr marL="0" marR="0" lvl="0" indent="0" algn="l" defTabSz="582930" rtl="0" eaLnBrk="1" fontAlgn="auto" latinLnBrk="0" hangingPunct="1">
                        <a:lnSpc>
                          <a:spcPct val="100000"/>
                        </a:lnSpc>
                        <a:spcBef>
                          <a:spcPts val="0"/>
                        </a:spcBef>
                        <a:spcAft>
                          <a:spcPts val="0"/>
                        </a:spcAft>
                        <a:buClrTx/>
                        <a:buSzTx/>
                        <a:buFontTx/>
                        <a:buNone/>
                        <a:tabLst/>
                        <a:defRPr/>
                      </a:pPr>
                      <a:r>
                        <a:rPr lang="en-US" sz="800" b="1" kern="1200">
                          <a:solidFill>
                            <a:srgbClr val="454142"/>
                          </a:solidFill>
                          <a:effectLst/>
                        </a:rPr>
                        <a:t>COURSE NAME</a:t>
                      </a:r>
                      <a:endParaRPr lang="en-US" sz="800" b="1" kern="1200">
                        <a:solidFill>
                          <a:srgbClr val="454142"/>
                        </a:solidFill>
                        <a:effectLst/>
                        <a:latin typeface="Times" pitchFamily="2" charset="0"/>
                        <a:ea typeface="+mn-ea"/>
                        <a:cs typeface="+mn-cs"/>
                      </a:endParaRPr>
                    </a:p>
                  </a:txBody>
                  <a:tcPr marL="182880" marT="35329" marB="35329" anchor="ctr">
                    <a:solidFill>
                      <a:schemeClr val="accent2"/>
                    </a:solidFill>
                  </a:tcPr>
                </a:tc>
                <a:tc>
                  <a:txBody>
                    <a:bodyPr/>
                    <a:lstStyle/>
                    <a:p>
                      <a:pPr algn="ctr"/>
                      <a:r>
                        <a:rPr lang="en-US" sz="800">
                          <a:solidFill>
                            <a:srgbClr val="454142"/>
                          </a:solidFill>
                        </a:rPr>
                        <a:t>DATE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COURSE FEE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TOPIC</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TYPE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FORMAT</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CERTIFICATE</a:t>
                      </a:r>
                      <a:endParaRPr lang="en-US" sz="800">
                        <a:solidFill>
                          <a:srgbClr val="454142"/>
                        </a:solidFill>
                        <a:latin typeface="Times" pitchFamily="2" charset="0"/>
                      </a:endParaRPr>
                    </a:p>
                  </a:txBody>
                  <a:tcPr marL="70658" marR="70658" marT="35329" marB="35329" anchor="ctr">
                    <a:solidFill>
                      <a:schemeClr val="accent2"/>
                    </a:solidFill>
                  </a:tcPr>
                </a:tc>
                <a:extLst>
                  <a:ext uri="{0D108BD9-81ED-4DB2-BD59-A6C34878D82A}">
                    <a16:rowId xmlns:a16="http://schemas.microsoft.com/office/drawing/2014/main" val="4040834437"/>
                  </a:ext>
                </a:extLst>
              </a:tr>
              <a:tr h="926316">
                <a:tc>
                  <a:txBody>
                    <a:bodyPr/>
                    <a:lstStyle/>
                    <a:p>
                      <a:r>
                        <a:rPr lang="en-US" sz="800" b="1" kern="1200" dirty="0">
                          <a:solidFill>
                            <a:srgbClr val="454142"/>
                          </a:solidFill>
                          <a:effectLst/>
                          <a:latin typeface="+mn-lt"/>
                          <a:ea typeface="+mn-ea"/>
                          <a:cs typeface="+mn-cs"/>
                        </a:rPr>
                        <a:t>Digital Disruption and Transformation</a:t>
                      </a:r>
                    </a:p>
                    <a:p>
                      <a:r>
                        <a:rPr lang="en-US" sz="800" dirty="0"/>
                        <a:t>This course prepares you with the essential tools, frameworks, and understanding needed to lead organizations through the complex terrain of digital transition. </a:t>
                      </a:r>
                      <a:r>
                        <a:rPr lang="en-US" sz="800" kern="1200" dirty="0">
                          <a:solidFill>
                            <a:srgbClr val="454142"/>
                          </a:solidFill>
                          <a:effectLst/>
                          <a:latin typeface="+mn-lt"/>
                          <a:ea typeface="+mn-ea"/>
                          <a:cs typeface="+mn-cs"/>
                        </a:rPr>
                        <a:t>Click </a:t>
                      </a:r>
                      <a:r>
                        <a:rPr lang="en-US" sz="800" kern="1200" dirty="0">
                          <a:solidFill>
                            <a:srgbClr val="454142"/>
                          </a:solidFill>
                          <a:effectLst/>
                          <a:latin typeface="+mn-lt"/>
                          <a:ea typeface="+mn-ea"/>
                          <a:cs typeface="+mn-cs"/>
                          <a:hlinkClick r:id="rId2"/>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Jun 2,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Leading Digital Transformation</a:t>
                      </a:r>
                    </a:p>
                  </a:txBody>
                  <a:tcPr marT="91440" marB="91440" anchor="ctr"/>
                </a:tc>
                <a:extLst>
                  <a:ext uri="{0D108BD9-81ED-4DB2-BD59-A6C34878D82A}">
                    <a16:rowId xmlns:a16="http://schemas.microsoft.com/office/drawing/2014/main" val="1327683591"/>
                  </a:ext>
                </a:extLst>
              </a:tr>
              <a:tr h="926316">
                <a:tc>
                  <a:txBody>
                    <a:bodyPr/>
                    <a:lstStyle/>
                    <a:p>
                      <a:r>
                        <a:rPr lang="en-US" sz="800" b="1" kern="1200" dirty="0">
                          <a:solidFill>
                            <a:srgbClr val="454142"/>
                          </a:solidFill>
                          <a:effectLst/>
                          <a:latin typeface="+mn-lt"/>
                          <a:ea typeface="+mn-ea"/>
                          <a:cs typeface="+mn-cs"/>
                        </a:rPr>
                        <a:t>Leveraging Analytics for Growth</a:t>
                      </a:r>
                    </a:p>
                    <a:p>
                      <a:r>
                        <a:rPr lang="en-US" sz="800" dirty="0"/>
                        <a:t>This course equips you with the necessary skills to enhance business outcomes using data analytics. The foundation of this course revolves around grasping the essentials of data and analytical instruments for bolstering decision-making processes that lead to business enhancement. By prioritizing a strategy focused on the customer, it examines the ways in which analytics can facilitate measures to foster expansion through gaining new customers, nurturing existing relationships, and ensuring customer loyalty. </a:t>
                      </a:r>
                      <a:r>
                        <a:rPr lang="en-US" sz="800" kern="1200" dirty="0">
                          <a:solidFill>
                            <a:srgbClr val="454142"/>
                          </a:solidFill>
                          <a:effectLst/>
                          <a:latin typeface="+mn-lt"/>
                          <a:ea typeface="+mn-ea"/>
                          <a:cs typeface="+mn-cs"/>
                        </a:rPr>
                        <a:t>Click </a:t>
                      </a:r>
                      <a:r>
                        <a:rPr lang="en-US" sz="800" kern="1200" dirty="0">
                          <a:solidFill>
                            <a:srgbClr val="454142"/>
                          </a:solidFill>
                          <a:effectLst/>
                          <a:latin typeface="+mn-lt"/>
                          <a:ea typeface="+mn-ea"/>
                          <a:cs typeface="+mn-cs"/>
                          <a:hlinkClick r:id="rId2"/>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Jun 2,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Driving ROI with Analytics</a:t>
                      </a:r>
                    </a:p>
                  </a:txBody>
                  <a:tcPr marT="91440" marB="91440" anchor="ctr"/>
                </a:tc>
                <a:extLst>
                  <a:ext uri="{0D108BD9-81ED-4DB2-BD59-A6C34878D82A}">
                    <a16:rowId xmlns:a16="http://schemas.microsoft.com/office/drawing/2014/main" val="893237819"/>
                  </a:ext>
                </a:extLst>
              </a:tr>
              <a:tr h="920684">
                <a:tc>
                  <a:txBody>
                    <a:bodyPr/>
                    <a:lstStyle/>
                    <a:p>
                      <a:r>
                        <a:rPr lang="en-US" sz="800" b="1" kern="1200" dirty="0">
                          <a:solidFill>
                            <a:srgbClr val="454142"/>
                          </a:solidFill>
                          <a:effectLst/>
                          <a:latin typeface="+mn-lt"/>
                          <a:ea typeface="+mn-ea"/>
                          <a:cs typeface="+mn-cs"/>
                        </a:rPr>
                        <a:t>AI &amp; Machine Learning</a:t>
                      </a:r>
                    </a:p>
                    <a:p>
                      <a:r>
                        <a:rPr lang="en-US" sz="800" dirty="0"/>
                        <a:t>This fundamental course offers a thorough examination of AI and Machine Learning (ML) principles, technologies, and their business applications. Gain insights into how to unravel the complexities of AI and ML, spot opportunities to utilize these technologies in your business, and grasp the strategic and leadership implications. By blending theoretical expertise with practical wisdom, the course equips you to spearhead AI projects and cultivate an atmosphere conducive to technological innovation. </a:t>
                      </a:r>
                      <a:r>
                        <a:rPr lang="en-US" sz="800" kern="1200" dirty="0">
                          <a:solidFill>
                            <a:srgbClr val="454142"/>
                          </a:solidFill>
                          <a:effectLst/>
                          <a:latin typeface="+mn-lt"/>
                          <a:ea typeface="+mn-ea"/>
                          <a:cs typeface="+mn-cs"/>
                        </a:rPr>
                        <a:t>Click </a:t>
                      </a:r>
                      <a:r>
                        <a:rPr lang="en-US" sz="800" kern="1200" dirty="0">
                          <a:solidFill>
                            <a:srgbClr val="454142"/>
                          </a:solidFill>
                          <a:effectLst/>
                          <a:latin typeface="+mn-lt"/>
                          <a:ea typeface="+mn-ea"/>
                          <a:cs typeface="+mn-cs"/>
                          <a:hlinkClick r:id="rId2"/>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Jun 2,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Leveraging AI for Business Success</a:t>
                      </a:r>
                    </a:p>
                  </a:txBody>
                  <a:tcPr marT="91440" marB="91440" anchor="ctr"/>
                </a:tc>
                <a:extLst>
                  <a:ext uri="{0D108BD9-81ED-4DB2-BD59-A6C34878D82A}">
                    <a16:rowId xmlns:a16="http://schemas.microsoft.com/office/drawing/2014/main" val="4075801378"/>
                  </a:ext>
                </a:extLst>
              </a:tr>
              <a:tr h="1005840">
                <a:tc>
                  <a:txBody>
                    <a:bodyPr/>
                    <a:lstStyle/>
                    <a:p>
                      <a:r>
                        <a:rPr lang="en-US" sz="800" b="1" kern="1200" dirty="0">
                          <a:solidFill>
                            <a:srgbClr val="454142"/>
                          </a:solidFill>
                          <a:effectLst/>
                        </a:rPr>
                        <a:t>Chief Medical Officer Program</a:t>
                      </a:r>
                    </a:p>
                    <a:p>
                      <a:r>
                        <a:rPr lang="en-US" sz="800" kern="1200" dirty="0">
                          <a:solidFill>
                            <a:srgbClr val="454142"/>
                          </a:solidFill>
                          <a:effectLst/>
                          <a:latin typeface="+mn-lt"/>
                          <a:ea typeface="+mn-ea"/>
                          <a:cs typeface="+mn-cs"/>
                        </a:rPr>
                        <a:t>The Chief Medical Officer Program will equip you to lead and inspire colleagues across the organization with a shared vision that reflects the unique needs of patient care delivery and strategic business goals. The 9- to 12-month immersive learning journey is focused on providing the mindset, skills, and frameworks required for you to succeed as a CMO, from business leadership to overseeing clinical operations, influencing stakeholders, and spearheading quality improvement. Click </a:t>
                      </a:r>
                      <a:r>
                        <a:rPr lang="en-US" sz="800" kern="1200" dirty="0">
                          <a:solidFill>
                            <a:srgbClr val="454142"/>
                          </a:solidFill>
                          <a:effectLst/>
                          <a:latin typeface="+mn-lt"/>
                          <a:ea typeface="+mn-ea"/>
                          <a:cs typeface="+mn-cs"/>
                          <a:hlinkClick r:id="rId3"/>
                        </a:rPr>
                        <a:t>here</a:t>
                      </a:r>
                      <a:r>
                        <a:rPr lang="en-US" sz="800" kern="1200" dirty="0">
                          <a:solidFill>
                            <a:srgbClr val="454142"/>
                          </a:solidFill>
                          <a:effectLst/>
                          <a:latin typeface="+mn-lt"/>
                          <a:ea typeface="+mn-ea"/>
                          <a:cs typeface="+mn-cs"/>
                        </a:rPr>
                        <a:t> to learn more and register.</a:t>
                      </a:r>
                    </a:p>
                  </a:txBody>
                  <a:tcPr marL="182880" marT="91440" marB="91440" anchor="ctr"/>
                </a:tc>
                <a:tc>
                  <a:txBody>
                    <a:bodyPr/>
                    <a:lstStyle/>
                    <a:p>
                      <a:pPr algn="ctr"/>
                      <a:r>
                        <a:rPr lang="en-US" sz="800" b="0" kern="1200" dirty="0">
                          <a:solidFill>
                            <a:srgbClr val="454142"/>
                          </a:solidFill>
                          <a:effectLst/>
                        </a:rPr>
                        <a:t>Jun 2025 – </a:t>
                      </a:r>
                    </a:p>
                    <a:p>
                      <a:pPr algn="ctr"/>
                      <a:r>
                        <a:rPr lang="en-US" sz="800" b="0" kern="1200" dirty="0">
                          <a:solidFill>
                            <a:srgbClr val="454142"/>
                          </a:solidFill>
                          <a:effectLst/>
                        </a:rPr>
                        <a:t>Jun 2026</a:t>
                      </a:r>
                    </a:p>
                  </a:txBody>
                  <a:tcPr marT="91440" marB="91440" anchor="ctr"/>
                </a:tc>
                <a:tc>
                  <a:txBody>
                    <a:bodyPr/>
                    <a:lstStyle/>
                    <a:p>
                      <a:pPr algn="ctr"/>
                      <a:r>
                        <a:rPr lang="en-US" sz="800" b="0" dirty="0">
                          <a:solidFill>
                            <a:srgbClr val="454142"/>
                          </a:solidFill>
                        </a:rPr>
                        <a:t>$18,500</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Healthcare</a:t>
                      </a:r>
                    </a:p>
                  </a:txBody>
                  <a:tcPr marT="91440" marB="91440" anchor="ctr"/>
                </a:tc>
                <a:tc>
                  <a:txBody>
                    <a:bodyPr/>
                    <a:lstStyle/>
                    <a:p>
                      <a:pPr algn="ctr"/>
                      <a:r>
                        <a:rPr lang="en-US" sz="800" dirty="0">
                          <a:solidFill>
                            <a:srgbClr val="454142"/>
                          </a:solidFill>
                        </a:rPr>
                        <a:t>Modular Program</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b="0" i="0" kern="1200" dirty="0">
                          <a:solidFill>
                            <a:srgbClr val="454142"/>
                          </a:solidFill>
                          <a:effectLst/>
                          <a:latin typeface="+mn-lt"/>
                          <a:ea typeface="+mn-ea"/>
                          <a:cs typeface="+mn-cs"/>
                        </a:rPr>
                        <a:t>Chief Medical Officer Program</a:t>
                      </a:r>
                      <a:endParaRPr lang="en-US" sz="800" dirty="0">
                        <a:solidFill>
                          <a:srgbClr val="454142"/>
                        </a:solidFill>
                      </a:endParaRPr>
                    </a:p>
                  </a:txBody>
                  <a:tcPr marT="91440" marB="91440" anchor="ctr"/>
                </a:tc>
                <a:extLst>
                  <a:ext uri="{0D108BD9-81ED-4DB2-BD59-A6C34878D82A}">
                    <a16:rowId xmlns:a16="http://schemas.microsoft.com/office/drawing/2014/main" val="3126611831"/>
                  </a:ext>
                </a:extLst>
              </a:tr>
              <a:tr h="1005840">
                <a:tc>
                  <a:txBody>
                    <a:bodyPr/>
                    <a:lstStyle/>
                    <a:p>
                      <a:r>
                        <a:rPr lang="en-US" sz="800" b="1" kern="1200" dirty="0">
                          <a:solidFill>
                            <a:srgbClr val="454142"/>
                          </a:solidFill>
                          <a:effectLst/>
                          <a:latin typeface="+mn-lt"/>
                          <a:ea typeface="+mn-ea"/>
                          <a:cs typeface="+mn-cs"/>
                        </a:rPr>
                        <a:t>Technology and Strategy</a:t>
                      </a:r>
                    </a:p>
                    <a:p>
                      <a:r>
                        <a:rPr lang="en-US" sz="800" kern="1200" dirty="0">
                          <a:solidFill>
                            <a:srgbClr val="454142"/>
                          </a:solidFill>
                          <a:effectLst/>
                          <a:latin typeface="+mn-lt"/>
                          <a:ea typeface="+mn-ea"/>
                          <a:cs typeface="+mn-cs"/>
                        </a:rPr>
                        <a:t>As innovations in technology progress, new capabilities and solutions unfold transforming the marketplace and society at large. This course focuses on the fundamental principles underlying various technological evolutions and how their interplay enhances the potential and opportunities for markets, businesses, and individuals. Click </a:t>
                      </a:r>
                      <a:r>
                        <a:rPr lang="en-US" sz="800" kern="1200" dirty="0">
                          <a:solidFill>
                            <a:srgbClr val="454142"/>
                          </a:solidFill>
                          <a:effectLst/>
                          <a:latin typeface="+mn-lt"/>
                          <a:ea typeface="+mn-ea"/>
                          <a:cs typeface="+mn-cs"/>
                          <a:hlinkClick r:id="rId2"/>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Jul 1,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Leading Digital Transformation</a:t>
                      </a:r>
                    </a:p>
                  </a:txBody>
                  <a:tcPr marT="91440" marB="91440" anchor="ctr"/>
                </a:tc>
                <a:extLst>
                  <a:ext uri="{0D108BD9-81ED-4DB2-BD59-A6C34878D82A}">
                    <a16:rowId xmlns:a16="http://schemas.microsoft.com/office/drawing/2014/main" val="3855192319"/>
                  </a:ext>
                </a:extLst>
              </a:tr>
              <a:tr h="1005840">
                <a:tc>
                  <a:txBody>
                    <a:bodyPr/>
                    <a:lstStyle/>
                    <a:p>
                      <a:r>
                        <a:rPr lang="en-US" sz="800" b="1" kern="1200" dirty="0">
                          <a:solidFill>
                            <a:srgbClr val="454142"/>
                          </a:solidFill>
                          <a:effectLst/>
                          <a:latin typeface="+mn-lt"/>
                          <a:ea typeface="+mn-ea"/>
                          <a:cs typeface="+mn-cs"/>
                        </a:rPr>
                        <a:t>Data Analytics for Leaders</a:t>
                      </a:r>
                    </a:p>
                    <a:p>
                      <a:r>
                        <a:rPr lang="en-US" sz="800" kern="1200" dirty="0">
                          <a:solidFill>
                            <a:srgbClr val="454142"/>
                          </a:solidFill>
                          <a:effectLst/>
                          <a:latin typeface="+mn-lt"/>
                          <a:ea typeface="+mn-ea"/>
                          <a:cs typeface="+mn-cs"/>
                        </a:rPr>
                        <a:t>Dive deep into insights from the frontline of business analytics through in-depth exploration of analytic methodologies and their application in real-world scenarios. This course spans from the strategic deployment of data within organizations to fostering an analytical mindset for decision-makers. You will emerge adept at integrating data analytics into your strategic vision, operations, and innovation framework. Click </a:t>
                      </a:r>
                      <a:r>
                        <a:rPr lang="en-US" sz="800" kern="1200" dirty="0">
                          <a:solidFill>
                            <a:srgbClr val="454142"/>
                          </a:solidFill>
                          <a:effectLst/>
                          <a:latin typeface="+mn-lt"/>
                          <a:ea typeface="+mn-ea"/>
                          <a:cs typeface="+mn-cs"/>
                          <a:hlinkClick r:id="rId2"/>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Jul 1,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Driving ROI with Analytics</a:t>
                      </a:r>
                    </a:p>
                  </a:txBody>
                  <a:tcPr marT="91440" marB="91440" anchor="ctr"/>
                </a:tc>
                <a:extLst>
                  <a:ext uri="{0D108BD9-81ED-4DB2-BD59-A6C34878D82A}">
                    <a16:rowId xmlns:a16="http://schemas.microsoft.com/office/drawing/2014/main" val="2083358385"/>
                  </a:ext>
                </a:extLst>
              </a:tr>
            </a:tbl>
          </a:graphicData>
        </a:graphic>
      </p:graphicFrame>
    </p:spTree>
    <p:extLst>
      <p:ext uri="{BB962C8B-B14F-4D97-AF65-F5344CB8AC3E}">
        <p14:creationId xmlns:p14="http://schemas.microsoft.com/office/powerpoint/2010/main" val="2977596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1800" b="1" dirty="0">
                <a:latin typeface="Arial Narrow" panose="020B0604020202020204" pitchFamily="34" charset="0"/>
                <a:cs typeface="Arial Narrow" panose="020B0604020202020204" pitchFamily="34" charset="0"/>
              </a:rPr>
              <a:t>2025 Emory Executive Education Courses &amp; Programs</a:t>
            </a:r>
          </a:p>
        </p:txBody>
      </p:sp>
      <p:graphicFrame>
        <p:nvGraphicFramePr>
          <p:cNvPr id="2" name="Table 2">
            <a:extLst>
              <a:ext uri="{FF2B5EF4-FFF2-40B4-BE49-F238E27FC236}">
                <a16:creationId xmlns:a16="http://schemas.microsoft.com/office/drawing/2014/main" id="{FA8CC698-C909-8543-8613-A1DCA8FADE65}"/>
              </a:ext>
            </a:extLst>
          </p:cNvPr>
          <p:cNvGraphicFramePr>
            <a:graphicFrameLocks noGrp="1"/>
          </p:cNvGraphicFramePr>
          <p:nvPr>
            <p:extLst>
              <p:ext uri="{D42A27DB-BD31-4B8C-83A1-F6EECF244321}">
                <p14:modId xmlns:p14="http://schemas.microsoft.com/office/powerpoint/2010/main" val="1032482827"/>
              </p:ext>
            </p:extLst>
          </p:nvPr>
        </p:nvGraphicFramePr>
        <p:xfrm>
          <a:off x="296561" y="741911"/>
          <a:ext cx="9465277" cy="5709458"/>
        </p:xfrm>
        <a:graphic>
          <a:graphicData uri="http://schemas.openxmlformats.org/drawingml/2006/table">
            <a:tbl>
              <a:tblPr firstRow="1" bandRow="1">
                <a:tableStyleId>{F5AB1C69-6EDB-4FF4-983F-18BD219EF322}</a:tableStyleId>
              </a:tblPr>
              <a:tblGrid>
                <a:gridCol w="4427839">
                  <a:extLst>
                    <a:ext uri="{9D8B030D-6E8A-4147-A177-3AD203B41FA5}">
                      <a16:colId xmlns:a16="http://schemas.microsoft.com/office/drawing/2014/main" val="2825053960"/>
                    </a:ext>
                  </a:extLst>
                </a:gridCol>
                <a:gridCol w="844062">
                  <a:extLst>
                    <a:ext uri="{9D8B030D-6E8A-4147-A177-3AD203B41FA5}">
                      <a16:colId xmlns:a16="http://schemas.microsoft.com/office/drawing/2014/main" val="2194143193"/>
                    </a:ext>
                  </a:extLst>
                </a:gridCol>
                <a:gridCol w="633046">
                  <a:extLst>
                    <a:ext uri="{9D8B030D-6E8A-4147-A177-3AD203B41FA5}">
                      <a16:colId xmlns:a16="http://schemas.microsoft.com/office/drawing/2014/main" val="2068267983"/>
                    </a:ext>
                  </a:extLst>
                </a:gridCol>
                <a:gridCol w="844061">
                  <a:extLst>
                    <a:ext uri="{9D8B030D-6E8A-4147-A177-3AD203B41FA5}">
                      <a16:colId xmlns:a16="http://schemas.microsoft.com/office/drawing/2014/main" val="932853046"/>
                    </a:ext>
                  </a:extLst>
                </a:gridCol>
                <a:gridCol w="703385">
                  <a:extLst>
                    <a:ext uri="{9D8B030D-6E8A-4147-A177-3AD203B41FA5}">
                      <a16:colId xmlns:a16="http://schemas.microsoft.com/office/drawing/2014/main" val="3966931585"/>
                    </a:ext>
                  </a:extLst>
                </a:gridCol>
                <a:gridCol w="773723">
                  <a:extLst>
                    <a:ext uri="{9D8B030D-6E8A-4147-A177-3AD203B41FA5}">
                      <a16:colId xmlns:a16="http://schemas.microsoft.com/office/drawing/2014/main" val="1523591321"/>
                    </a:ext>
                  </a:extLst>
                </a:gridCol>
                <a:gridCol w="1239161">
                  <a:extLst>
                    <a:ext uri="{9D8B030D-6E8A-4147-A177-3AD203B41FA5}">
                      <a16:colId xmlns:a16="http://schemas.microsoft.com/office/drawing/2014/main" val="29926417"/>
                    </a:ext>
                  </a:extLst>
                </a:gridCol>
              </a:tblGrid>
              <a:tr h="274320">
                <a:tc>
                  <a:txBody>
                    <a:bodyPr/>
                    <a:lstStyle/>
                    <a:p>
                      <a:pPr marL="0" marR="0" lvl="0" indent="0" algn="l" defTabSz="582930" rtl="0" eaLnBrk="1" fontAlgn="auto" latinLnBrk="0" hangingPunct="1">
                        <a:lnSpc>
                          <a:spcPct val="100000"/>
                        </a:lnSpc>
                        <a:spcBef>
                          <a:spcPts val="0"/>
                        </a:spcBef>
                        <a:spcAft>
                          <a:spcPts val="0"/>
                        </a:spcAft>
                        <a:buClrTx/>
                        <a:buSzTx/>
                        <a:buFontTx/>
                        <a:buNone/>
                        <a:tabLst/>
                        <a:defRPr/>
                      </a:pPr>
                      <a:r>
                        <a:rPr lang="en-US" sz="800" b="1" kern="1200">
                          <a:solidFill>
                            <a:srgbClr val="454142"/>
                          </a:solidFill>
                          <a:effectLst/>
                        </a:rPr>
                        <a:t>COURSE NAME</a:t>
                      </a:r>
                      <a:endParaRPr lang="en-US" sz="800" b="1" kern="1200">
                        <a:solidFill>
                          <a:srgbClr val="454142"/>
                        </a:solidFill>
                        <a:effectLst/>
                        <a:latin typeface="Times" pitchFamily="2" charset="0"/>
                        <a:ea typeface="+mn-ea"/>
                        <a:cs typeface="+mn-cs"/>
                      </a:endParaRPr>
                    </a:p>
                  </a:txBody>
                  <a:tcPr marL="182880" marT="35329" marB="35329" anchor="ctr">
                    <a:solidFill>
                      <a:schemeClr val="accent2"/>
                    </a:solidFill>
                  </a:tcPr>
                </a:tc>
                <a:tc>
                  <a:txBody>
                    <a:bodyPr/>
                    <a:lstStyle/>
                    <a:p>
                      <a:pPr algn="ctr"/>
                      <a:r>
                        <a:rPr lang="en-US" sz="800">
                          <a:solidFill>
                            <a:srgbClr val="454142"/>
                          </a:solidFill>
                        </a:rPr>
                        <a:t>DATE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COURSE FEE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TOPIC</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TYPE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FORMAT</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CERTIFICATE</a:t>
                      </a:r>
                      <a:endParaRPr lang="en-US" sz="800">
                        <a:solidFill>
                          <a:srgbClr val="454142"/>
                        </a:solidFill>
                        <a:latin typeface="Times" pitchFamily="2" charset="0"/>
                      </a:endParaRPr>
                    </a:p>
                  </a:txBody>
                  <a:tcPr marL="70658" marR="70658" marT="35329" marB="35329" anchor="ctr">
                    <a:solidFill>
                      <a:schemeClr val="accent2"/>
                    </a:solidFill>
                  </a:tcPr>
                </a:tc>
                <a:extLst>
                  <a:ext uri="{0D108BD9-81ED-4DB2-BD59-A6C34878D82A}">
                    <a16:rowId xmlns:a16="http://schemas.microsoft.com/office/drawing/2014/main" val="4040834437"/>
                  </a:ext>
                </a:extLst>
              </a:tr>
              <a:tr h="1005840">
                <a:tc>
                  <a:txBody>
                    <a:bodyPr/>
                    <a:lstStyle/>
                    <a:p>
                      <a:r>
                        <a:rPr lang="en-US" sz="800" b="1" kern="1200" dirty="0">
                          <a:solidFill>
                            <a:srgbClr val="454142"/>
                          </a:solidFill>
                          <a:effectLst/>
                          <a:latin typeface="+mn-lt"/>
                          <a:ea typeface="+mn-ea"/>
                          <a:cs typeface="+mn-cs"/>
                        </a:rPr>
                        <a:t>Applications of AI in Business</a:t>
                      </a:r>
                    </a:p>
                    <a:p>
                      <a:r>
                        <a:rPr lang="en-US" sz="800" kern="1200" dirty="0">
                          <a:solidFill>
                            <a:srgbClr val="454142"/>
                          </a:solidFill>
                          <a:effectLst/>
                          <a:latin typeface="+mn-lt"/>
                          <a:ea typeface="+mn-ea"/>
                          <a:cs typeface="+mn-cs"/>
                        </a:rPr>
                        <a:t>This course introduces you to the vast potential that artificial intelligence brings to the table. By covering a wide spectrum of AI applications, you’ll explore how enterprises can harness AI for cost reduction and enhanced efficiency. Practical examples and case studies will focus on sectors like advertising and marketing. Click </a:t>
                      </a:r>
                      <a:r>
                        <a:rPr lang="en-US" sz="800" kern="1200" dirty="0">
                          <a:solidFill>
                            <a:srgbClr val="454142"/>
                          </a:solidFill>
                          <a:effectLst/>
                          <a:latin typeface="+mn-lt"/>
                          <a:ea typeface="+mn-ea"/>
                          <a:cs typeface="+mn-cs"/>
                          <a:hlinkClick r:id="rId2"/>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Jul 1,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Leveraging AI for Business Success</a:t>
                      </a:r>
                    </a:p>
                  </a:txBody>
                  <a:tcPr marT="91440" marB="91440" anchor="ctr"/>
                </a:tc>
                <a:extLst>
                  <a:ext uri="{0D108BD9-81ED-4DB2-BD59-A6C34878D82A}">
                    <a16:rowId xmlns:a16="http://schemas.microsoft.com/office/drawing/2014/main" val="3090770706"/>
                  </a:ext>
                </a:extLst>
              </a:tr>
              <a:tr h="1005840">
                <a:tc>
                  <a:txBody>
                    <a:bodyPr/>
                    <a:lstStyle/>
                    <a:p>
                      <a:r>
                        <a:rPr lang="en-US" sz="800" b="1" kern="1200" dirty="0">
                          <a:solidFill>
                            <a:srgbClr val="454142"/>
                          </a:solidFill>
                          <a:effectLst/>
                        </a:rPr>
                        <a:t>Executive Coaching Diploma Program (6 Module)</a:t>
                      </a:r>
                    </a:p>
                    <a:p>
                      <a:r>
                        <a:rPr lang="en-US" sz="800" b="0" kern="1200" dirty="0">
                          <a:solidFill>
                            <a:srgbClr val="454142"/>
                          </a:solidFill>
                          <a:effectLst/>
                        </a:rPr>
                        <a:t>The Executive Coaching Diploma develops your mindset, toolset, and skillset to enhance and formalize your coaching skills. This program equips and prepares coaches to act as catalysts for their executive clients in their personal and career development. The Executive Coaching Diploma consists of two parts – the Executive Coaching Foundations Certificate and the Advanced Executive Coaching Certificate – and provides participants with the training and mentor coach hours needed for the Associate Certified Coach (ACC) credential through the International Coach Federation (ICF). Application required. Click </a:t>
                      </a:r>
                      <a:r>
                        <a:rPr lang="en-US" sz="800" b="0" kern="1200" dirty="0">
                          <a:solidFill>
                            <a:srgbClr val="454142"/>
                          </a:solidFill>
                          <a:effectLst/>
                          <a:hlinkClick r:id="rId3"/>
                        </a:rPr>
                        <a:t>here</a:t>
                      </a:r>
                      <a:r>
                        <a:rPr lang="en-US" sz="800" b="0" kern="1200" dirty="0">
                          <a:solidFill>
                            <a:srgbClr val="454142"/>
                          </a:solidFill>
                          <a:effectLst/>
                        </a:rPr>
                        <a:t> to learn more and apply.</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L="182880" marT="91440" marB="91440"/>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Jul–Dec, </a:t>
                      </a:r>
                    </a:p>
                    <a:p>
                      <a:pPr algn="ctr"/>
                      <a:r>
                        <a:rPr lang="en-US" sz="800" b="0" kern="1200" dirty="0">
                          <a:solidFill>
                            <a:srgbClr val="454142"/>
                          </a:solidFill>
                          <a:effectLst/>
                        </a:rPr>
                        <a:t>2025</a:t>
                      </a:r>
                    </a:p>
                  </a:txBody>
                  <a:tcPr marT="91440" marB="91440" anchor="ctr"/>
                </a:tc>
                <a:tc>
                  <a:txBody>
                    <a:bodyPr/>
                    <a:lstStyle/>
                    <a:p>
                      <a:pPr algn="ctr"/>
                      <a:r>
                        <a:rPr lang="en-US" sz="800" b="0" dirty="0">
                          <a:solidFill>
                            <a:srgbClr val="454142"/>
                          </a:solidFill>
                        </a:rPr>
                        <a:t>$11,000</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Leadership</a:t>
                      </a:r>
                    </a:p>
                  </a:txBody>
                  <a:tcPr marT="91440" marB="91440" anchor="ctr"/>
                </a:tc>
                <a:tc>
                  <a:txBody>
                    <a:bodyPr/>
                    <a:lstStyle/>
                    <a:p>
                      <a:pPr algn="ctr"/>
                      <a:r>
                        <a:rPr lang="en-US" sz="800" dirty="0">
                          <a:solidFill>
                            <a:srgbClr val="454142"/>
                          </a:solidFill>
                        </a:rPr>
                        <a:t>Modular Program</a:t>
                      </a:r>
                    </a:p>
                  </a:txBody>
                  <a:tcPr marT="91440" marB="91440" anchor="ctr"/>
                </a:tc>
                <a:tc>
                  <a:txBody>
                    <a:bodyPr/>
                    <a:lstStyle/>
                    <a:p>
                      <a:pPr algn="ctr"/>
                      <a:r>
                        <a:rPr lang="en-US" sz="800" dirty="0">
                          <a:solidFill>
                            <a:srgbClr val="454142"/>
                          </a:solidFill>
                        </a:rPr>
                        <a:t>Live Online</a:t>
                      </a:r>
                    </a:p>
                  </a:txBody>
                  <a:tcPr marT="91440" marB="91440" anchor="ctr"/>
                </a:tc>
                <a:tc>
                  <a:txBody>
                    <a:bodyPr/>
                    <a:lstStyle/>
                    <a:p>
                      <a:pPr algn="ctr"/>
                      <a:r>
                        <a:rPr lang="en-US" sz="800" dirty="0">
                          <a:solidFill>
                            <a:srgbClr val="454142"/>
                          </a:solidFill>
                        </a:rPr>
                        <a:t>Excellence in Business Certificate, </a:t>
                      </a:r>
                      <a:r>
                        <a:rPr lang="en-US" sz="800" b="0" i="0" kern="1200" dirty="0">
                          <a:solidFill>
                            <a:srgbClr val="454142"/>
                          </a:solidFill>
                          <a:effectLst/>
                          <a:latin typeface="+mn-lt"/>
                          <a:ea typeface="+mn-ea"/>
                          <a:cs typeface="+mn-cs"/>
                        </a:rPr>
                        <a:t>Roberto C. Goizueta Leadership Certificate</a:t>
                      </a:r>
                      <a:endParaRPr lang="en-US" sz="800" dirty="0">
                        <a:solidFill>
                          <a:srgbClr val="454142"/>
                        </a:solidFill>
                      </a:endParaRPr>
                    </a:p>
                  </a:txBody>
                  <a:tcPr marT="91440" marB="91440" anchor="ctr"/>
                </a:tc>
                <a:extLst>
                  <a:ext uri="{0D108BD9-81ED-4DB2-BD59-A6C34878D82A}">
                    <a16:rowId xmlns:a16="http://schemas.microsoft.com/office/drawing/2014/main" val="1061789273"/>
                  </a:ext>
                </a:extLst>
              </a:tr>
              <a:tr h="1005840">
                <a:tc>
                  <a:txBody>
                    <a:bodyPr/>
                    <a:lstStyle/>
                    <a:p>
                      <a:r>
                        <a:rPr lang="en-US" sz="800" b="1" kern="1200" dirty="0">
                          <a:solidFill>
                            <a:srgbClr val="454142"/>
                          </a:solidFill>
                          <a:effectLst/>
                          <a:latin typeface="+mn-lt"/>
                          <a:ea typeface="+mn-ea"/>
                          <a:cs typeface="+mn-cs"/>
                        </a:rPr>
                        <a:t>Data Visualization</a:t>
                      </a:r>
                    </a:p>
                    <a:p>
                      <a:r>
                        <a:rPr lang="en-US" sz="800" dirty="0"/>
                        <a:t>This course guides you through the fundamentals of data visualization, emphasizing the art of presenting insights in a clear and impactful manner. You will engage in practical activities to master the use of premier visualization tools, craft strategies grounded in data, and leverage informed choices to propel business achievements. </a:t>
                      </a:r>
                      <a:r>
                        <a:rPr lang="en-US" sz="800" kern="1200" dirty="0">
                          <a:solidFill>
                            <a:srgbClr val="454142"/>
                          </a:solidFill>
                          <a:effectLst/>
                          <a:latin typeface="+mn-lt"/>
                          <a:ea typeface="+mn-ea"/>
                          <a:cs typeface="+mn-cs"/>
                        </a:rPr>
                        <a:t>Click </a:t>
                      </a:r>
                      <a:r>
                        <a:rPr lang="en-US" sz="800" kern="1200" dirty="0">
                          <a:solidFill>
                            <a:srgbClr val="454142"/>
                          </a:solidFill>
                          <a:effectLst/>
                          <a:latin typeface="+mn-lt"/>
                          <a:ea typeface="+mn-ea"/>
                          <a:cs typeface="+mn-cs"/>
                          <a:hlinkClick r:id="rId2"/>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Aug 4,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Leading Digital Transformation</a:t>
                      </a:r>
                    </a:p>
                  </a:txBody>
                  <a:tcPr marT="91440" marB="91440" anchor="ctr"/>
                </a:tc>
                <a:extLst>
                  <a:ext uri="{0D108BD9-81ED-4DB2-BD59-A6C34878D82A}">
                    <a16:rowId xmlns:a16="http://schemas.microsoft.com/office/drawing/2014/main" val="4051165422"/>
                  </a:ext>
                </a:extLst>
              </a:tr>
              <a:tr h="1005840">
                <a:tc>
                  <a:txBody>
                    <a:bodyPr/>
                    <a:lstStyle/>
                    <a:p>
                      <a:r>
                        <a:rPr lang="en-US" sz="800" b="1" kern="1200" dirty="0">
                          <a:solidFill>
                            <a:srgbClr val="454142"/>
                          </a:solidFill>
                          <a:effectLst/>
                          <a:latin typeface="+mn-lt"/>
                          <a:ea typeface="+mn-ea"/>
                          <a:cs typeface="+mn-cs"/>
                        </a:rPr>
                        <a:t>Developing a Culture of Experimentation</a:t>
                      </a:r>
                    </a:p>
                    <a:p>
                      <a:r>
                        <a:rPr lang="en-US" sz="800" dirty="0"/>
                        <a:t>This course is designed with the specific goal of nurturing an innovative business culture. It emphasizes the importance of prioritizing experimentation and actively encourages risk-taking as an essential strategy to fuel growth and spark creativity. You will learn how to create an environment that not only supports but rewards innovative thinking and bold decision-making, laying the foundation for a dynamic and forward-thinking business landscape. </a:t>
                      </a:r>
                      <a:r>
                        <a:rPr lang="en-US" sz="800" kern="1200" dirty="0">
                          <a:solidFill>
                            <a:srgbClr val="454142"/>
                          </a:solidFill>
                          <a:effectLst/>
                          <a:latin typeface="+mn-lt"/>
                          <a:ea typeface="+mn-ea"/>
                          <a:cs typeface="+mn-cs"/>
                        </a:rPr>
                        <a:t>Click </a:t>
                      </a:r>
                      <a:r>
                        <a:rPr lang="en-US" sz="800" kern="1200" dirty="0">
                          <a:solidFill>
                            <a:srgbClr val="454142"/>
                          </a:solidFill>
                          <a:effectLst/>
                          <a:latin typeface="+mn-lt"/>
                          <a:ea typeface="+mn-ea"/>
                          <a:cs typeface="+mn-cs"/>
                          <a:hlinkClick r:id="rId2"/>
                        </a:rPr>
                        <a:t>here</a:t>
                      </a:r>
                      <a:r>
                        <a:rPr lang="en-US" sz="800" kern="1200" dirty="0">
                          <a:solidFill>
                            <a:srgbClr val="454142"/>
                          </a:solidFill>
                          <a:effectLst/>
                          <a:latin typeface="+mn-lt"/>
                          <a:ea typeface="+mn-ea"/>
                          <a:cs typeface="+mn-cs"/>
                        </a:rPr>
                        <a:t> to learn more and apply.</a:t>
                      </a:r>
                    </a:p>
                  </a:txBody>
                  <a:tcPr marL="182880" marT="91440" marB="91440" anchor="ctr"/>
                </a:tc>
                <a:tc>
                  <a:txBody>
                    <a:bodyPr/>
                    <a:lstStyle/>
                    <a:p>
                      <a:pPr algn="ctr"/>
                      <a:r>
                        <a:rPr lang="en-US" sz="800" b="0" kern="1200" dirty="0">
                          <a:solidFill>
                            <a:srgbClr val="454142"/>
                          </a:solidFill>
                          <a:effectLst/>
                        </a:rPr>
                        <a:t>Aug 4, 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dirty="0">
                          <a:solidFill>
                            <a:srgbClr val="454142"/>
                          </a:solidFill>
                        </a:rPr>
                        <a:t>$1,944</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Analytics, Artificial Intelligence, Innovation, Leadership, Marketing,</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Async Online</a:t>
                      </a:r>
                    </a:p>
                  </a:txBody>
                  <a:tcPr marT="91440" marB="91440" anchor="ctr"/>
                </a:tc>
                <a:tc>
                  <a:txBody>
                    <a:bodyPr/>
                    <a:lstStyle/>
                    <a:p>
                      <a:pPr algn="ctr"/>
                      <a:r>
                        <a:rPr lang="en-US" sz="800" dirty="0">
                          <a:solidFill>
                            <a:srgbClr val="454142"/>
                          </a:solidFill>
                        </a:rPr>
                        <a:t>Leading Digital Transformation</a:t>
                      </a:r>
                    </a:p>
                  </a:txBody>
                  <a:tcPr marT="91440" marB="91440" anchor="ctr"/>
                </a:tc>
                <a:extLst>
                  <a:ext uri="{0D108BD9-81ED-4DB2-BD59-A6C34878D82A}">
                    <a16:rowId xmlns:a16="http://schemas.microsoft.com/office/drawing/2014/main" val="831039173"/>
                  </a:ext>
                </a:extLst>
              </a:tr>
              <a:tr h="1005840">
                <a:tc>
                  <a:txBody>
                    <a:bodyPr/>
                    <a:lstStyle/>
                    <a:p>
                      <a:r>
                        <a:rPr lang="en-US" sz="800" b="1" kern="1200" dirty="0">
                          <a:solidFill>
                            <a:srgbClr val="454142"/>
                          </a:solidFill>
                          <a:effectLst/>
                          <a:latin typeface="+mn-lt"/>
                          <a:ea typeface="+mn-ea"/>
                          <a:cs typeface="+mn-cs"/>
                        </a:rPr>
                        <a:t>Negotiation Strategy for Success</a:t>
                      </a:r>
                    </a:p>
                    <a:p>
                      <a:r>
                        <a:rPr lang="en-US" sz="800" kern="1200" dirty="0">
                          <a:solidFill>
                            <a:srgbClr val="454142"/>
                          </a:solidFill>
                          <a:effectLst/>
                          <a:latin typeface="+mn-lt"/>
                          <a:ea typeface="+mn-ea"/>
                          <a:cs typeface="+mn-cs"/>
                        </a:rPr>
                        <a:t>Learn to master effective negotiation strategies that can be applied in an array of business environments. Begin to feel more confident making tough decisions within the realm of bargaining, gain the ability to close deals more effectively, and enhance your overall negotiation skill set. </a:t>
                      </a:r>
                      <a:r>
                        <a:rPr lang="en-US" sz="800" b="0" kern="1200" dirty="0">
                          <a:solidFill>
                            <a:srgbClr val="454142"/>
                          </a:solidFill>
                          <a:effectLst/>
                        </a:rPr>
                        <a:t>Click </a:t>
                      </a:r>
                      <a:r>
                        <a:rPr lang="en-US" sz="800" b="0" kern="1200" dirty="0">
                          <a:solidFill>
                            <a:srgbClr val="454142"/>
                          </a:solidFill>
                          <a:effectLst/>
                          <a:hlinkClick r:id="rId4"/>
                        </a:rPr>
                        <a:t>here</a:t>
                      </a:r>
                      <a:r>
                        <a:rPr lang="en-US" sz="800" b="0" kern="1200" dirty="0">
                          <a:solidFill>
                            <a:srgbClr val="454142"/>
                          </a:solidFill>
                          <a:effectLst/>
                        </a:rPr>
                        <a:t> to learn more and register.</a:t>
                      </a:r>
                      <a:endParaRPr lang="en-US" sz="800" kern="1200" dirty="0">
                        <a:solidFill>
                          <a:srgbClr val="454142"/>
                        </a:solidFill>
                        <a:effectLst/>
                        <a:latin typeface="+mn-lt"/>
                        <a:ea typeface="+mn-ea"/>
                        <a:cs typeface="+mn-cs"/>
                      </a:endParaRPr>
                    </a:p>
                  </a:txBody>
                  <a:tcPr marL="182880" marT="91440" marB="91440"/>
                </a:tc>
                <a:tc>
                  <a:txBody>
                    <a:bodyPr/>
                    <a:lstStyle/>
                    <a:p>
                      <a:pPr algn="ctr"/>
                      <a:r>
                        <a:rPr lang="en-US" sz="800" b="0" kern="1200" dirty="0">
                          <a:solidFill>
                            <a:srgbClr val="454142"/>
                          </a:solidFill>
                          <a:effectLst/>
                        </a:rPr>
                        <a:t>Sep 16-18, </a:t>
                      </a:r>
                    </a:p>
                    <a:p>
                      <a:pPr algn="ctr"/>
                      <a:r>
                        <a:rPr lang="en-US" sz="800" b="0" kern="1200" dirty="0">
                          <a:solidFill>
                            <a:srgbClr val="454142"/>
                          </a:solidFill>
                          <a:effectLst/>
                        </a:rPr>
                        <a:t>2024</a:t>
                      </a:r>
                    </a:p>
                  </a:txBody>
                  <a:tcPr marT="91440" marB="91440" anchor="ctr"/>
                </a:tc>
                <a:tc>
                  <a:txBody>
                    <a:bodyPr/>
                    <a:lstStyle/>
                    <a:p>
                      <a:pPr algn="ctr"/>
                      <a:r>
                        <a:rPr lang="en-US" sz="800" b="0" dirty="0">
                          <a:solidFill>
                            <a:srgbClr val="454142"/>
                          </a:solidFill>
                        </a:rPr>
                        <a:t>$2,795</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Innovation, 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In-Person</a:t>
                      </a:r>
                    </a:p>
                  </a:txBody>
                  <a:tcPr marT="91440" marB="91440" anchor="ctr"/>
                </a:tc>
                <a:tc>
                  <a:txBody>
                    <a:bodyPr/>
                    <a:lstStyle/>
                    <a:p>
                      <a:pPr algn="ctr"/>
                      <a:r>
                        <a:rPr lang="en-US" sz="800" b="0" i="0" kern="1200" dirty="0">
                          <a:solidFill>
                            <a:srgbClr val="454142"/>
                          </a:solidFill>
                          <a:effectLst/>
                          <a:latin typeface="+mn-lt"/>
                          <a:ea typeface="+mn-ea"/>
                          <a:cs typeface="+mn-cs"/>
                        </a:rPr>
                        <a:t>Excellence in Business Certificate, Roberto C. Goizueta Leadership Certificate, Strategy and Innovation Certificate</a:t>
                      </a:r>
                      <a:endParaRPr lang="en-US" sz="800" dirty="0">
                        <a:solidFill>
                          <a:srgbClr val="454142"/>
                        </a:solidFill>
                      </a:endParaRPr>
                    </a:p>
                  </a:txBody>
                  <a:tcPr marT="91440" marB="91440" anchor="ctr"/>
                </a:tc>
                <a:extLst>
                  <a:ext uri="{0D108BD9-81ED-4DB2-BD59-A6C34878D82A}">
                    <a16:rowId xmlns:a16="http://schemas.microsoft.com/office/drawing/2014/main" val="1062316865"/>
                  </a:ext>
                </a:extLst>
              </a:tr>
            </a:tbl>
          </a:graphicData>
        </a:graphic>
      </p:graphicFrame>
    </p:spTree>
    <p:extLst>
      <p:ext uri="{BB962C8B-B14F-4D97-AF65-F5344CB8AC3E}">
        <p14:creationId xmlns:p14="http://schemas.microsoft.com/office/powerpoint/2010/main" val="1625914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04E5A-9D72-CA31-8DDA-CCF990E5228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5CAE4D0-5904-86D2-C462-0EE859E1B4AD}"/>
              </a:ext>
            </a:extLst>
          </p:cNvPr>
          <p:cNvSpPr>
            <a:spLocks noGrp="1"/>
          </p:cNvSpPr>
          <p:nvPr>
            <p:ph type="title"/>
          </p:nvPr>
        </p:nvSpPr>
        <p:spPr/>
        <p:txBody>
          <a:bodyPr>
            <a:noAutofit/>
          </a:bodyPr>
          <a:lstStyle/>
          <a:p>
            <a:r>
              <a:rPr lang="en-US" sz="1800" b="1" dirty="0">
                <a:latin typeface="Arial Narrow" panose="020B0604020202020204" pitchFamily="34" charset="0"/>
                <a:cs typeface="Arial Narrow" panose="020B0604020202020204" pitchFamily="34" charset="0"/>
              </a:rPr>
              <a:t>2025 Emory Executive Education Courses &amp; Programs</a:t>
            </a:r>
          </a:p>
        </p:txBody>
      </p:sp>
      <p:graphicFrame>
        <p:nvGraphicFramePr>
          <p:cNvPr id="2" name="Table 2">
            <a:extLst>
              <a:ext uri="{FF2B5EF4-FFF2-40B4-BE49-F238E27FC236}">
                <a16:creationId xmlns:a16="http://schemas.microsoft.com/office/drawing/2014/main" id="{33BE88F6-BB1C-59E9-C841-A5661F86995B}"/>
              </a:ext>
            </a:extLst>
          </p:cNvPr>
          <p:cNvGraphicFramePr>
            <a:graphicFrameLocks noGrp="1"/>
          </p:cNvGraphicFramePr>
          <p:nvPr>
            <p:extLst>
              <p:ext uri="{D42A27DB-BD31-4B8C-83A1-F6EECF244321}">
                <p14:modId xmlns:p14="http://schemas.microsoft.com/office/powerpoint/2010/main" val="2739690995"/>
              </p:ext>
            </p:extLst>
          </p:nvPr>
        </p:nvGraphicFramePr>
        <p:xfrm>
          <a:off x="296561" y="741911"/>
          <a:ext cx="9465277" cy="4002578"/>
        </p:xfrm>
        <a:graphic>
          <a:graphicData uri="http://schemas.openxmlformats.org/drawingml/2006/table">
            <a:tbl>
              <a:tblPr firstRow="1" bandRow="1">
                <a:tableStyleId>{F5AB1C69-6EDB-4FF4-983F-18BD219EF322}</a:tableStyleId>
              </a:tblPr>
              <a:tblGrid>
                <a:gridCol w="4427839">
                  <a:extLst>
                    <a:ext uri="{9D8B030D-6E8A-4147-A177-3AD203B41FA5}">
                      <a16:colId xmlns:a16="http://schemas.microsoft.com/office/drawing/2014/main" val="2825053960"/>
                    </a:ext>
                  </a:extLst>
                </a:gridCol>
                <a:gridCol w="844062">
                  <a:extLst>
                    <a:ext uri="{9D8B030D-6E8A-4147-A177-3AD203B41FA5}">
                      <a16:colId xmlns:a16="http://schemas.microsoft.com/office/drawing/2014/main" val="2194143193"/>
                    </a:ext>
                  </a:extLst>
                </a:gridCol>
                <a:gridCol w="633046">
                  <a:extLst>
                    <a:ext uri="{9D8B030D-6E8A-4147-A177-3AD203B41FA5}">
                      <a16:colId xmlns:a16="http://schemas.microsoft.com/office/drawing/2014/main" val="2068267983"/>
                    </a:ext>
                  </a:extLst>
                </a:gridCol>
                <a:gridCol w="844061">
                  <a:extLst>
                    <a:ext uri="{9D8B030D-6E8A-4147-A177-3AD203B41FA5}">
                      <a16:colId xmlns:a16="http://schemas.microsoft.com/office/drawing/2014/main" val="932853046"/>
                    </a:ext>
                  </a:extLst>
                </a:gridCol>
                <a:gridCol w="703385">
                  <a:extLst>
                    <a:ext uri="{9D8B030D-6E8A-4147-A177-3AD203B41FA5}">
                      <a16:colId xmlns:a16="http://schemas.microsoft.com/office/drawing/2014/main" val="3966931585"/>
                    </a:ext>
                  </a:extLst>
                </a:gridCol>
                <a:gridCol w="773723">
                  <a:extLst>
                    <a:ext uri="{9D8B030D-6E8A-4147-A177-3AD203B41FA5}">
                      <a16:colId xmlns:a16="http://schemas.microsoft.com/office/drawing/2014/main" val="1523591321"/>
                    </a:ext>
                  </a:extLst>
                </a:gridCol>
                <a:gridCol w="1239161">
                  <a:extLst>
                    <a:ext uri="{9D8B030D-6E8A-4147-A177-3AD203B41FA5}">
                      <a16:colId xmlns:a16="http://schemas.microsoft.com/office/drawing/2014/main" val="29926417"/>
                    </a:ext>
                  </a:extLst>
                </a:gridCol>
              </a:tblGrid>
              <a:tr h="274320">
                <a:tc>
                  <a:txBody>
                    <a:bodyPr/>
                    <a:lstStyle/>
                    <a:p>
                      <a:pPr marL="0" marR="0" lvl="0" indent="0" algn="l" defTabSz="582930" rtl="0" eaLnBrk="1" fontAlgn="auto" latinLnBrk="0" hangingPunct="1">
                        <a:lnSpc>
                          <a:spcPct val="100000"/>
                        </a:lnSpc>
                        <a:spcBef>
                          <a:spcPts val="0"/>
                        </a:spcBef>
                        <a:spcAft>
                          <a:spcPts val="0"/>
                        </a:spcAft>
                        <a:buClrTx/>
                        <a:buSzTx/>
                        <a:buFontTx/>
                        <a:buNone/>
                        <a:tabLst/>
                        <a:defRPr/>
                      </a:pPr>
                      <a:r>
                        <a:rPr lang="en-US" sz="800" b="1" kern="1200">
                          <a:solidFill>
                            <a:srgbClr val="454142"/>
                          </a:solidFill>
                          <a:effectLst/>
                        </a:rPr>
                        <a:t>COURSE NAME</a:t>
                      </a:r>
                      <a:endParaRPr lang="en-US" sz="800" b="1" kern="1200">
                        <a:solidFill>
                          <a:srgbClr val="454142"/>
                        </a:solidFill>
                        <a:effectLst/>
                        <a:latin typeface="Times" pitchFamily="2" charset="0"/>
                        <a:ea typeface="+mn-ea"/>
                        <a:cs typeface="+mn-cs"/>
                      </a:endParaRPr>
                    </a:p>
                  </a:txBody>
                  <a:tcPr marL="182880" marT="35329" marB="35329" anchor="ctr">
                    <a:solidFill>
                      <a:schemeClr val="accent2"/>
                    </a:solidFill>
                  </a:tcPr>
                </a:tc>
                <a:tc>
                  <a:txBody>
                    <a:bodyPr/>
                    <a:lstStyle/>
                    <a:p>
                      <a:pPr algn="ctr"/>
                      <a:r>
                        <a:rPr lang="en-US" sz="800">
                          <a:solidFill>
                            <a:srgbClr val="454142"/>
                          </a:solidFill>
                        </a:rPr>
                        <a:t>DATE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COURSE FEE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TOPIC</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TYPE</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FORMAT</a:t>
                      </a:r>
                      <a:endParaRPr lang="en-US" sz="800">
                        <a:solidFill>
                          <a:srgbClr val="454142"/>
                        </a:solidFill>
                        <a:latin typeface="Times" pitchFamily="2" charset="0"/>
                      </a:endParaRPr>
                    </a:p>
                  </a:txBody>
                  <a:tcPr marL="70658" marR="70658" marT="35329" marB="35329" anchor="ctr">
                    <a:solidFill>
                      <a:schemeClr val="accent2"/>
                    </a:solidFill>
                  </a:tcPr>
                </a:tc>
                <a:tc>
                  <a:txBody>
                    <a:bodyPr/>
                    <a:lstStyle/>
                    <a:p>
                      <a:pPr algn="ctr"/>
                      <a:r>
                        <a:rPr lang="en-US" sz="800" b="1" kern="1200">
                          <a:solidFill>
                            <a:srgbClr val="454142"/>
                          </a:solidFill>
                          <a:effectLst/>
                        </a:rPr>
                        <a:t>CERTIFICATE</a:t>
                      </a:r>
                      <a:endParaRPr lang="en-US" sz="800">
                        <a:solidFill>
                          <a:srgbClr val="454142"/>
                        </a:solidFill>
                        <a:latin typeface="Times" pitchFamily="2" charset="0"/>
                      </a:endParaRPr>
                    </a:p>
                  </a:txBody>
                  <a:tcPr marL="70658" marR="70658" marT="35329" marB="35329" anchor="ctr">
                    <a:solidFill>
                      <a:schemeClr val="accent2"/>
                    </a:solidFill>
                  </a:tcPr>
                </a:tc>
                <a:extLst>
                  <a:ext uri="{0D108BD9-81ED-4DB2-BD59-A6C34878D82A}">
                    <a16:rowId xmlns:a16="http://schemas.microsoft.com/office/drawing/2014/main" val="4040834437"/>
                  </a:ext>
                </a:extLst>
              </a:tr>
              <a:tr h="1005840">
                <a:tc>
                  <a:txBody>
                    <a:bodyPr/>
                    <a:lstStyle/>
                    <a:p>
                      <a:r>
                        <a:rPr lang="en-US" sz="800" b="1" kern="1200" dirty="0">
                          <a:solidFill>
                            <a:srgbClr val="454142"/>
                          </a:solidFill>
                          <a:effectLst/>
                        </a:rPr>
                        <a:t>Executive Coaching Diploma Program (6 Module)</a:t>
                      </a:r>
                    </a:p>
                    <a:p>
                      <a:r>
                        <a:rPr lang="en-US" sz="800" b="0" kern="1200" dirty="0">
                          <a:solidFill>
                            <a:srgbClr val="454142"/>
                          </a:solidFill>
                          <a:effectLst/>
                        </a:rPr>
                        <a:t>The Executive Coaching Diploma develops your mindset, toolset, and skillset to enhance and formalize your coaching skills. This program equips and prepares coaches to act as catalysts for their executive clients in their personal and career development. The Executive Coaching Diploma consists of two parts – the Executive Coaching Foundations Certificate and the Advanced Executive Coaching Certificate – and provides participants with the training and mentor coach hours needed for the Associate Certified Coach (ACC) credential through the International Coach Federation (ICF). Application required. Click </a:t>
                      </a:r>
                      <a:r>
                        <a:rPr lang="en-US" sz="800" b="0" kern="1200" dirty="0">
                          <a:solidFill>
                            <a:srgbClr val="454142"/>
                          </a:solidFill>
                          <a:effectLst/>
                          <a:hlinkClick r:id="rId2"/>
                        </a:rPr>
                        <a:t>here</a:t>
                      </a:r>
                      <a:r>
                        <a:rPr lang="en-US" sz="800" b="0" kern="1200" dirty="0">
                          <a:solidFill>
                            <a:srgbClr val="454142"/>
                          </a:solidFill>
                          <a:effectLst/>
                        </a:rPr>
                        <a:t> to learn more and apply.</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L="182880" marT="91440" marB="91440"/>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Oct-Dec. 2025 </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&amp;</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Feb–Apr, </a:t>
                      </a:r>
                    </a:p>
                    <a:p>
                      <a:pPr algn="ctr"/>
                      <a:r>
                        <a:rPr lang="en-US" sz="800" b="0" kern="1200" dirty="0">
                          <a:solidFill>
                            <a:srgbClr val="454142"/>
                          </a:solidFill>
                          <a:effectLst/>
                        </a:rPr>
                        <a:t>2026</a:t>
                      </a:r>
                    </a:p>
                    <a:p>
                      <a:pPr algn="ctr"/>
                      <a:endParaRPr lang="en-US" sz="800" b="0" kern="1200" dirty="0">
                        <a:solidFill>
                          <a:srgbClr val="454142"/>
                        </a:solidFill>
                        <a:effectLst/>
                      </a:endParaRPr>
                    </a:p>
                  </a:txBody>
                  <a:tcPr marT="91440" marB="91440" anchor="ctr"/>
                </a:tc>
                <a:tc>
                  <a:txBody>
                    <a:bodyPr/>
                    <a:lstStyle/>
                    <a:p>
                      <a:pPr algn="ctr"/>
                      <a:r>
                        <a:rPr lang="en-US" sz="800" b="0" dirty="0">
                          <a:solidFill>
                            <a:srgbClr val="454142"/>
                          </a:solidFill>
                        </a:rPr>
                        <a:t>$12,000</a:t>
                      </a:r>
                      <a:endParaRPr lang="en-US" sz="800" b="0" i="0" dirty="0">
                        <a:solidFill>
                          <a:srgbClr val="454142"/>
                        </a:solidFill>
                        <a:latin typeface="Arial Narrow" panose="020B0604020202020204" pitchFamily="34" charset="0"/>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Leadership</a:t>
                      </a:r>
                    </a:p>
                  </a:txBody>
                  <a:tcPr marT="91440" marB="91440" anchor="ctr"/>
                </a:tc>
                <a:tc>
                  <a:txBody>
                    <a:bodyPr/>
                    <a:lstStyle/>
                    <a:p>
                      <a:pPr algn="ctr"/>
                      <a:r>
                        <a:rPr lang="en-US" sz="800" dirty="0">
                          <a:solidFill>
                            <a:srgbClr val="454142"/>
                          </a:solidFill>
                        </a:rPr>
                        <a:t>Modular Program</a:t>
                      </a:r>
                    </a:p>
                  </a:txBody>
                  <a:tcPr marT="91440" marB="91440" anchor="ctr"/>
                </a:tc>
                <a:tc>
                  <a:txBody>
                    <a:bodyPr/>
                    <a:lstStyle/>
                    <a:p>
                      <a:pPr algn="ctr"/>
                      <a:r>
                        <a:rPr lang="en-US" sz="800" dirty="0">
                          <a:solidFill>
                            <a:srgbClr val="454142"/>
                          </a:solidFill>
                        </a:rPr>
                        <a:t>In-Person</a:t>
                      </a:r>
                    </a:p>
                  </a:txBody>
                  <a:tcPr marT="91440" marB="91440" anchor="ctr"/>
                </a:tc>
                <a:tc>
                  <a:txBody>
                    <a:bodyPr/>
                    <a:lstStyle/>
                    <a:p>
                      <a:pPr algn="ctr"/>
                      <a:r>
                        <a:rPr lang="en-US" sz="800" dirty="0">
                          <a:solidFill>
                            <a:srgbClr val="454142"/>
                          </a:solidFill>
                        </a:rPr>
                        <a:t>Excellence in Business Certificate, </a:t>
                      </a:r>
                      <a:r>
                        <a:rPr lang="en-US" sz="800" b="0" i="0" kern="1200" dirty="0">
                          <a:solidFill>
                            <a:srgbClr val="454142"/>
                          </a:solidFill>
                          <a:effectLst/>
                          <a:latin typeface="+mn-lt"/>
                          <a:ea typeface="+mn-ea"/>
                          <a:cs typeface="+mn-cs"/>
                        </a:rPr>
                        <a:t>Roberto C. Goizueta Leadership Certificate</a:t>
                      </a:r>
                      <a:endParaRPr lang="en-US" sz="800" dirty="0">
                        <a:solidFill>
                          <a:srgbClr val="454142"/>
                        </a:solidFill>
                      </a:endParaRPr>
                    </a:p>
                  </a:txBody>
                  <a:tcPr marT="91440" marB="91440" anchor="ctr"/>
                </a:tc>
                <a:extLst>
                  <a:ext uri="{0D108BD9-81ED-4DB2-BD59-A6C34878D82A}">
                    <a16:rowId xmlns:a16="http://schemas.microsoft.com/office/drawing/2014/main" val="3911665056"/>
                  </a:ext>
                </a:extLst>
              </a:tr>
              <a:tr h="1005840">
                <a:tc>
                  <a:txBody>
                    <a:bodyPr/>
                    <a:lstStyle/>
                    <a:p>
                      <a:r>
                        <a:rPr lang="en-US" sz="800" b="1" kern="1200" dirty="0">
                          <a:solidFill>
                            <a:srgbClr val="454142"/>
                          </a:solidFill>
                          <a:effectLst/>
                        </a:rPr>
                        <a:t>Executive Communication &amp; Leadership Presence</a:t>
                      </a:r>
                    </a:p>
                    <a:p>
                      <a:r>
                        <a:rPr lang="en-US" sz="800" b="0" kern="1200" dirty="0">
                          <a:solidFill>
                            <a:srgbClr val="454142"/>
                          </a:solidFill>
                          <a:effectLst/>
                        </a:rPr>
                        <a:t>Build confidence and inspire action among internal and external audiences with an effective, consistent messaging strategy and tactics for becoming a more observant and effective communicator. Learn how to guide your organization through any challenge or obstacle. Click </a:t>
                      </a:r>
                      <a:r>
                        <a:rPr lang="en-US" sz="800" b="0" kern="1200" dirty="0">
                          <a:solidFill>
                            <a:srgbClr val="454142"/>
                          </a:solidFill>
                          <a:effectLst/>
                          <a:hlinkClick r:id="rId3"/>
                        </a:rPr>
                        <a:t>here</a:t>
                      </a:r>
                      <a:r>
                        <a:rPr lang="en-US" sz="800" b="0" kern="1200" dirty="0">
                          <a:solidFill>
                            <a:srgbClr val="454142"/>
                          </a:solidFill>
                          <a:effectLst/>
                        </a:rPr>
                        <a:t> to learn more and register.</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L="182880"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dirty="0">
                          <a:solidFill>
                            <a:srgbClr val="454142"/>
                          </a:solidFill>
                          <a:effectLst/>
                          <a:latin typeface="+mn-lt"/>
                          <a:ea typeface="+mn-ea"/>
                          <a:cs typeface="+mn-cs"/>
                        </a:rPr>
                        <a:t>Oct 8-9, </a:t>
                      </a:r>
                    </a:p>
                    <a:p>
                      <a:pPr marL="0" marR="0" lvl="0" indent="0" algn="ctr" defTabSz="450408" rtl="0" eaLnBrk="1" fontAlgn="auto" latinLnBrk="0" hangingPunct="1">
                        <a:lnSpc>
                          <a:spcPct val="100000"/>
                        </a:lnSpc>
                        <a:spcBef>
                          <a:spcPts val="0"/>
                        </a:spcBef>
                        <a:spcAft>
                          <a:spcPts val="0"/>
                        </a:spcAft>
                        <a:buClrTx/>
                        <a:buSzTx/>
                        <a:buFontTx/>
                        <a:buNone/>
                        <a:tabLst/>
                        <a:defRPr/>
                      </a:pPr>
                      <a:r>
                        <a:rPr lang="en-US" sz="800" kern="1200" dirty="0">
                          <a:solidFill>
                            <a:srgbClr val="454142"/>
                          </a:solidFill>
                          <a:effectLst/>
                          <a:latin typeface="+mn-lt"/>
                          <a:ea typeface="+mn-ea"/>
                          <a:cs typeface="+mn-cs"/>
                        </a:rPr>
                        <a:t>2025</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$2,495</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Leadership, Strategy</a:t>
                      </a:r>
                    </a:p>
                  </a:txBody>
                  <a:tcPr marT="91440" marB="91440" anchor="ctr"/>
                </a:tc>
                <a:tc>
                  <a:txBody>
                    <a:bodyPr/>
                    <a:lstStyle/>
                    <a:p>
                      <a:pPr algn="ctr"/>
                      <a:r>
                        <a:rPr lang="en-US" sz="800" dirty="0">
                          <a:solidFill>
                            <a:srgbClr val="454142"/>
                          </a:solidFill>
                        </a:rPr>
                        <a:t>Short Course</a:t>
                      </a:r>
                    </a:p>
                  </a:txBody>
                  <a:tcPr marT="91440" marB="91440" anchor="ctr"/>
                </a:tc>
                <a:tc>
                  <a:txBody>
                    <a:bodyPr/>
                    <a:lstStyle/>
                    <a:p>
                      <a:pPr algn="ctr"/>
                      <a:r>
                        <a:rPr lang="en-US" sz="800" dirty="0">
                          <a:solidFill>
                            <a:srgbClr val="454142"/>
                          </a:solidFill>
                        </a:rPr>
                        <a:t>In-Person</a:t>
                      </a:r>
                    </a:p>
                  </a:txBody>
                  <a:tcPr marT="91440" marB="91440" anchor="ctr"/>
                </a:tc>
                <a:tc>
                  <a:txBody>
                    <a:bodyPr/>
                    <a:lstStyle/>
                    <a:p>
                      <a:pPr algn="ctr"/>
                      <a:r>
                        <a:rPr lang="en-US" sz="800" b="0" i="0" kern="1200" dirty="0">
                          <a:solidFill>
                            <a:srgbClr val="454142"/>
                          </a:solidFill>
                          <a:effectLst/>
                          <a:latin typeface="+mn-lt"/>
                          <a:ea typeface="+mn-ea"/>
                          <a:cs typeface="+mn-cs"/>
                        </a:rPr>
                        <a:t>Excellence in Business Certificate, Roberto C. Goizueta Leadership Certificate</a:t>
                      </a:r>
                      <a:endParaRPr lang="en-US" sz="800" dirty="0">
                        <a:solidFill>
                          <a:srgbClr val="454142"/>
                        </a:solidFill>
                      </a:endParaRPr>
                    </a:p>
                  </a:txBody>
                  <a:tcPr marT="91440" marB="91440" anchor="ctr"/>
                </a:tc>
                <a:extLst>
                  <a:ext uri="{0D108BD9-81ED-4DB2-BD59-A6C34878D82A}">
                    <a16:rowId xmlns:a16="http://schemas.microsoft.com/office/drawing/2014/main" val="3090770706"/>
                  </a:ext>
                </a:extLst>
              </a:tr>
              <a:tr h="1005840">
                <a:tc>
                  <a:txBody>
                    <a:bodyPr/>
                    <a:lstStyle/>
                    <a:p>
                      <a:r>
                        <a:rPr lang="en-US" sz="800" b="1" kern="1200" dirty="0">
                          <a:solidFill>
                            <a:srgbClr val="454142"/>
                          </a:solidFill>
                          <a:effectLst/>
                        </a:rPr>
                        <a:t>Advanced Management Program in Healthcare</a:t>
                      </a:r>
                    </a:p>
                    <a:p>
                      <a:pPr marL="0" marR="0" lvl="0" indent="0" algn="l" defTabSz="450408" rtl="0" eaLnBrk="1" fontAlgn="auto" latinLnBrk="0" hangingPunct="1">
                        <a:lnSpc>
                          <a:spcPct val="100000"/>
                        </a:lnSpc>
                        <a:spcBef>
                          <a:spcPts val="0"/>
                        </a:spcBef>
                        <a:spcAft>
                          <a:spcPts val="0"/>
                        </a:spcAft>
                        <a:buClrTx/>
                        <a:buSzTx/>
                        <a:buFontTx/>
                        <a:buNone/>
                        <a:tabLst/>
                        <a:defRPr/>
                      </a:pPr>
                      <a:r>
                        <a:rPr lang="en-US" sz="800" dirty="0"/>
                        <a:t>The Advanced Management Program in Healthcare from Emory Executive Education is a transformative learning experience that combines medical expertise with business management skills. The seven-month learning journey combines online and live online sessions to provide you with a comprehensive understanding of the operational and management aspects of a healthcare organization and hone your strategic thinking and leadership skills. Designed by thought leaders from Emory University’s Goizueta Business School, the Emory University School of Medicine, and Emory Healthcare, this program draws on their expertise in business management, healthcare management, patient care, and finance. </a:t>
                      </a:r>
                      <a:r>
                        <a:rPr kumimoji="0" lang="en-US" sz="800" b="0" i="0" u="none" strike="noStrike" kern="1200" cap="none" spc="0" normalizeH="0" baseline="0" noProof="0" dirty="0">
                          <a:ln>
                            <a:noFill/>
                          </a:ln>
                          <a:solidFill>
                            <a:srgbClr val="454142"/>
                          </a:solidFill>
                          <a:effectLst/>
                          <a:uLnTx/>
                          <a:uFillTx/>
                          <a:latin typeface="+mn-lt"/>
                          <a:ea typeface="+mn-ea"/>
                          <a:cs typeface="+mn-cs"/>
                        </a:rPr>
                        <a:t>Click </a:t>
                      </a:r>
                      <a:r>
                        <a:rPr kumimoji="0" lang="en-US" sz="800" b="0" i="0" u="none" strike="noStrike" kern="1200" cap="none" spc="0" normalizeH="0" baseline="0" noProof="0" dirty="0">
                          <a:ln>
                            <a:noFill/>
                          </a:ln>
                          <a:solidFill>
                            <a:srgbClr val="454142"/>
                          </a:solidFill>
                          <a:effectLst/>
                          <a:uLnTx/>
                          <a:uFillTx/>
                          <a:latin typeface="+mn-lt"/>
                          <a:ea typeface="+mn-ea"/>
                          <a:cs typeface="+mn-cs"/>
                          <a:hlinkClick r:id="rId4"/>
                        </a:rPr>
                        <a:t>here</a:t>
                      </a:r>
                      <a:r>
                        <a:rPr kumimoji="0" lang="en-US" sz="800" b="0" i="0" u="none" strike="noStrike" kern="1200" cap="none" spc="0" normalizeH="0" baseline="0" noProof="0" dirty="0">
                          <a:ln>
                            <a:noFill/>
                          </a:ln>
                          <a:solidFill>
                            <a:srgbClr val="454142"/>
                          </a:solidFill>
                          <a:effectLst/>
                          <a:uLnTx/>
                          <a:uFillTx/>
                          <a:latin typeface="+mn-lt"/>
                          <a:ea typeface="+mn-ea"/>
                          <a:cs typeface="+mn-cs"/>
                        </a:rPr>
                        <a:t> to learn more and register.</a:t>
                      </a:r>
                      <a:endParaRPr lang="en-US" sz="887" kern="1200" dirty="0">
                        <a:solidFill>
                          <a:schemeClr val="dk1"/>
                        </a:solidFill>
                        <a:effectLst/>
                        <a:latin typeface="+mn-lt"/>
                        <a:ea typeface="+mn-ea"/>
                        <a:cs typeface="+mn-cs"/>
                      </a:endParaRPr>
                    </a:p>
                  </a:txBody>
                  <a:tcPr marL="182880" marT="91440" marB="91440"/>
                </a:tc>
                <a:tc>
                  <a:txBody>
                    <a:bodyPr/>
                    <a:lstStyle/>
                    <a:p>
                      <a:pPr algn="ctr"/>
                      <a:r>
                        <a:rPr lang="en-US" sz="800" b="0" kern="1200" dirty="0">
                          <a:solidFill>
                            <a:srgbClr val="454142"/>
                          </a:solidFill>
                          <a:effectLst/>
                        </a:rPr>
                        <a:t>Dec 2025 – </a:t>
                      </a:r>
                    </a:p>
                    <a:p>
                      <a:pPr algn="ctr"/>
                      <a:r>
                        <a:rPr lang="en-US" sz="800" b="0" kern="1200" dirty="0">
                          <a:solidFill>
                            <a:srgbClr val="454142"/>
                          </a:solidFill>
                          <a:effectLst/>
                        </a:rPr>
                        <a:t>Jun 2026</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b="0" kern="1200" dirty="0">
                          <a:solidFill>
                            <a:srgbClr val="454142"/>
                          </a:solidFill>
                          <a:effectLst/>
                        </a:rPr>
                        <a:t>$24,000</a:t>
                      </a:r>
                      <a:endParaRPr lang="en-US" sz="800" b="0" i="0" kern="1200" dirty="0">
                        <a:solidFill>
                          <a:srgbClr val="454142"/>
                        </a:solidFill>
                        <a:effectLst/>
                        <a:latin typeface="Arial Narrow" panose="020B0604020202020204" pitchFamily="34" charset="0"/>
                        <a:ea typeface="+mn-ea"/>
                        <a:cs typeface="Arial Narrow" panose="020B0604020202020204" pitchFamily="34" charset="0"/>
                      </a:endParaRP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Healthcare</a:t>
                      </a:r>
                    </a:p>
                  </a:txBody>
                  <a:tcPr marT="91440" marB="91440" anchor="ctr"/>
                </a:tc>
                <a:tc>
                  <a:txBody>
                    <a:bodyPr/>
                    <a:lstStyle/>
                    <a:p>
                      <a:pPr algn="ctr"/>
                      <a:r>
                        <a:rPr lang="en-US" sz="800" dirty="0">
                          <a:solidFill>
                            <a:srgbClr val="454142"/>
                          </a:solidFill>
                        </a:rPr>
                        <a:t>Modular Program</a:t>
                      </a:r>
                    </a:p>
                  </a:txBody>
                  <a:tcPr marT="91440" marB="91440" anchor="ctr"/>
                </a:tc>
                <a:tc>
                  <a:txBody>
                    <a:bodyPr/>
                    <a:lstStyle/>
                    <a:p>
                      <a:pPr marL="0" marR="0" lvl="0" indent="0" algn="ctr" defTabSz="450408" rtl="0" eaLnBrk="1" fontAlgn="auto" latinLnBrk="0" hangingPunct="1">
                        <a:lnSpc>
                          <a:spcPct val="100000"/>
                        </a:lnSpc>
                        <a:spcBef>
                          <a:spcPts val="0"/>
                        </a:spcBef>
                        <a:spcAft>
                          <a:spcPts val="0"/>
                        </a:spcAft>
                        <a:buClrTx/>
                        <a:buSzTx/>
                        <a:buFontTx/>
                        <a:buNone/>
                        <a:tabLst/>
                        <a:defRPr/>
                      </a:pPr>
                      <a:r>
                        <a:rPr lang="en-US" sz="800" dirty="0">
                          <a:solidFill>
                            <a:srgbClr val="454142"/>
                          </a:solidFill>
                        </a:rPr>
                        <a:t>Async Online</a:t>
                      </a:r>
                    </a:p>
                  </a:txBody>
                  <a:tcPr marT="91440" marB="91440" anchor="ctr"/>
                </a:tc>
                <a:tc>
                  <a:txBody>
                    <a:bodyPr/>
                    <a:lstStyle/>
                    <a:p>
                      <a:pPr algn="ctr"/>
                      <a:r>
                        <a:rPr lang="en-US" sz="800" b="0" i="0" kern="1200" dirty="0">
                          <a:solidFill>
                            <a:srgbClr val="454142"/>
                          </a:solidFill>
                          <a:effectLst/>
                          <a:latin typeface="+mn-lt"/>
                          <a:ea typeface="+mn-ea"/>
                          <a:cs typeface="+mn-cs"/>
                        </a:rPr>
                        <a:t>Advanced Management Program in Healthcare</a:t>
                      </a:r>
                      <a:endParaRPr lang="en-US" sz="800" dirty="0">
                        <a:solidFill>
                          <a:srgbClr val="454142"/>
                        </a:solidFill>
                      </a:endParaRPr>
                    </a:p>
                  </a:txBody>
                  <a:tcPr marT="91440" marB="91440" anchor="ctr"/>
                </a:tc>
                <a:extLst>
                  <a:ext uri="{0D108BD9-81ED-4DB2-BD59-A6C34878D82A}">
                    <a16:rowId xmlns:a16="http://schemas.microsoft.com/office/drawing/2014/main" val="1701672975"/>
                  </a:ext>
                </a:extLst>
              </a:tr>
            </a:tbl>
          </a:graphicData>
        </a:graphic>
      </p:graphicFrame>
    </p:spTree>
    <p:extLst>
      <p:ext uri="{BB962C8B-B14F-4D97-AF65-F5344CB8AC3E}">
        <p14:creationId xmlns:p14="http://schemas.microsoft.com/office/powerpoint/2010/main" val="2389010082"/>
      </p:ext>
    </p:extLst>
  </p:cSld>
  <p:clrMapOvr>
    <a:masterClrMapping/>
  </p:clrMapOvr>
</p:sld>
</file>

<file path=ppt/theme/theme1.xml><?xml version="1.0" encoding="utf-8"?>
<a:theme xmlns:a="http://schemas.openxmlformats.org/drawingml/2006/main" name="Go_Beyond Main">
  <a:themeElements>
    <a:clrScheme name="Custom 3">
      <a:dk1>
        <a:srgbClr val="000000"/>
      </a:dk1>
      <a:lt1>
        <a:srgbClr val="FFFFFF"/>
      </a:lt1>
      <a:dk2>
        <a:srgbClr val="44546A"/>
      </a:dk2>
      <a:lt2>
        <a:srgbClr val="E7E6E6"/>
      </a:lt2>
      <a:accent1>
        <a:srgbClr val="5B9BD5"/>
      </a:accent1>
      <a:accent2>
        <a:srgbClr val="F1A800"/>
      </a:accent2>
      <a:accent3>
        <a:srgbClr val="F7DF8E"/>
      </a:accent3>
      <a:accent4>
        <a:srgbClr val="F1A8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neral-use" id="{A78BADE9-3FA7-0C4E-9F5F-07AA942E39CA}" vid="{43F6589E-4999-E446-9153-42346BC1C4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30488071B4FE944933386CA58BBA21E" ma:contentTypeVersion="21" ma:contentTypeDescription="Create a new document." ma:contentTypeScope="" ma:versionID="c0457d720a9a0c2f4dfd2cf82b45d07e">
  <xsd:schema xmlns:xsd="http://www.w3.org/2001/XMLSchema" xmlns:xs="http://www.w3.org/2001/XMLSchema" xmlns:p="http://schemas.microsoft.com/office/2006/metadata/properties" xmlns:ns2="4eef5026-a21a-4646-bf27-d4a9a7024e1d" xmlns:ns3="4bb9f064-6799-4728-a124-255f827684ff" targetNamespace="http://schemas.microsoft.com/office/2006/metadata/properties" ma:root="true" ma:fieldsID="491938ec1e45865fc650e534cadbf8ab" ns2:_="" ns3:_="">
    <xsd:import namespace="4eef5026-a21a-4646-bf27-d4a9a7024e1d"/>
    <xsd:import namespace="4bb9f064-6799-4728-a124-255f827684f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3:TaxCatchAll" minOccurs="0"/>
                <xsd:element ref="ns2:lcf76f155ced4ddcb4097134ff3c332f" minOccurs="0"/>
                <xsd:element ref="ns2:MediaServiceSearchProperties" minOccurs="0"/>
                <xsd:element ref="ns2:MediaServiceObjectDetectorVersion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ef5026-a21a-4646-bf27-d4a9a7024e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92fa3da-db31-45ba-92de-38f16e295a42"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bb9f064-6799-4728-a124-255f827684f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8b5de168-92a7-4cd8-8afb-aaffaa76a8fa}" ma:internalName="TaxCatchAll" ma:showField="CatchAllData" ma:web="4bb9f064-6799-4728-a124-255f827684f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bb9f064-6799-4728-a124-255f827684ff" xsi:nil="true"/>
    <lcf76f155ced4ddcb4097134ff3c332f xmlns="4eef5026-a21a-4646-bf27-d4a9a7024e1d">
      <Terms xmlns="http://schemas.microsoft.com/office/infopath/2007/PartnerControls"/>
    </lcf76f155ced4ddcb4097134ff3c332f>
    <SharedWithUsers xmlns="4bb9f064-6799-4728-a124-255f827684ff">
      <UserInfo>
        <DisplayName>Jackson, Monique Chantee'</DisplayName>
        <AccountId>869</AccountId>
        <AccountType/>
      </UserInfo>
    </SharedWithUsers>
  </documentManagement>
</p:properties>
</file>

<file path=customXml/itemProps1.xml><?xml version="1.0" encoding="utf-8"?>
<ds:datastoreItem xmlns:ds="http://schemas.openxmlformats.org/officeDocument/2006/customXml" ds:itemID="{5705471C-4C72-42A5-9853-039202C7B8B6}">
  <ds:schemaRefs>
    <ds:schemaRef ds:uri="http://schemas.microsoft.com/sharepoint/v3/contenttype/forms"/>
  </ds:schemaRefs>
</ds:datastoreItem>
</file>

<file path=customXml/itemProps2.xml><?xml version="1.0" encoding="utf-8"?>
<ds:datastoreItem xmlns:ds="http://schemas.openxmlformats.org/officeDocument/2006/customXml" ds:itemID="{BCD96888-2BB5-46F7-979E-AC81EA63BB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ef5026-a21a-4646-bf27-d4a9a7024e1d"/>
    <ds:schemaRef ds:uri="4bb9f064-6799-4728-a124-255f827684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1D9EB0-86A7-4E2D-AD83-E9532754C099}">
  <ds:schemaRefs>
    <ds:schemaRef ds:uri="4bb9f064-6799-4728-a124-255f827684ff"/>
    <ds:schemaRef ds:uri="4eef5026-a21a-4646-bf27-d4a9a7024e1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Go_Beyond Main</Template>
  <TotalTime>299</TotalTime>
  <Words>2856</Words>
  <Application>Microsoft Office PowerPoint</Application>
  <PresentationFormat>Custom</PresentationFormat>
  <Paragraphs>294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Narrow</vt:lpstr>
      <vt:lpstr>Calibri</vt:lpstr>
      <vt:lpstr>Futura Condensed Medium</vt:lpstr>
      <vt:lpstr>Futura Medium</vt:lpstr>
      <vt:lpstr>Times</vt:lpstr>
      <vt:lpstr>Go_Beyond Main</vt:lpstr>
      <vt:lpstr>PowerPoint Presentation</vt:lpstr>
      <vt:lpstr>2025 Emory Executive Education Courses &amp; Programs</vt:lpstr>
      <vt:lpstr>2025 Emory Executive Education Courses &amp; Programs</vt:lpstr>
      <vt:lpstr>2025 Emory Executive Education Courses &amp; Programs</vt:lpstr>
      <vt:lpstr>2025 Emory Executive Education Courses &amp; Programs</vt:lpstr>
      <vt:lpstr>2025 Emory Executive Education Courses &amp; Programs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Thuy Thanh</dc:creator>
  <cp:lastModifiedBy>Long, Tammie</cp:lastModifiedBy>
  <cp:revision>10</cp:revision>
  <cp:lastPrinted>2025-01-29T14:11:03Z</cp:lastPrinted>
  <dcterms:created xsi:type="dcterms:W3CDTF">2021-10-15T19:24:39Z</dcterms:created>
  <dcterms:modified xsi:type="dcterms:W3CDTF">2025-03-06T16:51:01Z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0x010100130488071B4FE944933386CA58BBA21E</vt:lpwstr>
  </property>
  <property fmtid="{D5CDD505-2E9C-101B-9397-08002B2CF9AE}" pid="3" name="MediaServiceImageTags">
    <vt:lpwstr/>
  </property>
</Properties>
</file>